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56"/>
  </p:notesMasterIdLst>
  <p:sldIdLst>
    <p:sldId id="277" r:id="rId3"/>
    <p:sldId id="288" r:id="rId4"/>
    <p:sldId id="278" r:id="rId5"/>
    <p:sldId id="279" r:id="rId6"/>
    <p:sldId id="318" r:id="rId7"/>
    <p:sldId id="319" r:id="rId8"/>
    <p:sldId id="285" r:id="rId9"/>
    <p:sldId id="289" r:id="rId10"/>
    <p:sldId id="320" r:id="rId11"/>
    <p:sldId id="287" r:id="rId12"/>
    <p:sldId id="290" r:id="rId13"/>
    <p:sldId id="291" r:id="rId14"/>
    <p:sldId id="292" r:id="rId15"/>
    <p:sldId id="321" r:id="rId16"/>
    <p:sldId id="297" r:id="rId17"/>
    <p:sldId id="298" r:id="rId18"/>
    <p:sldId id="299" r:id="rId19"/>
    <p:sldId id="300" r:id="rId20"/>
    <p:sldId id="301" r:id="rId21"/>
    <p:sldId id="302" r:id="rId22"/>
    <p:sldId id="280" r:id="rId23"/>
    <p:sldId id="257" r:id="rId24"/>
    <p:sldId id="258" r:id="rId25"/>
    <p:sldId id="259" r:id="rId26"/>
    <p:sldId id="260" r:id="rId27"/>
    <p:sldId id="262" r:id="rId28"/>
    <p:sldId id="263" r:id="rId29"/>
    <p:sldId id="264" r:id="rId30"/>
    <p:sldId id="265" r:id="rId31"/>
    <p:sldId id="267" r:id="rId32"/>
    <p:sldId id="268" r:id="rId33"/>
    <p:sldId id="269" r:id="rId34"/>
    <p:sldId id="270" r:id="rId35"/>
    <p:sldId id="272" r:id="rId36"/>
    <p:sldId id="273" r:id="rId37"/>
    <p:sldId id="274" r:id="rId38"/>
    <p:sldId id="276" r:id="rId39"/>
    <p:sldId id="281" r:id="rId40"/>
    <p:sldId id="303" r:id="rId41"/>
    <p:sldId id="282" r:id="rId42"/>
    <p:sldId id="304" r:id="rId43"/>
    <p:sldId id="305" r:id="rId44"/>
    <p:sldId id="306" r:id="rId45"/>
    <p:sldId id="307" r:id="rId46"/>
    <p:sldId id="308" r:id="rId47"/>
    <p:sldId id="309" r:id="rId48"/>
    <p:sldId id="310" r:id="rId49"/>
    <p:sldId id="311" r:id="rId50"/>
    <p:sldId id="312" r:id="rId51"/>
    <p:sldId id="313" r:id="rId52"/>
    <p:sldId id="314" r:id="rId53"/>
    <p:sldId id="315"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128" d="100"/>
          <a:sy n="128" d="100"/>
        </p:scale>
        <p:origin x="200" y="2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24B873-782A-464F-9D66-7F81F8BCD68C}" type="datetimeFigureOut">
              <a:rPr lang="en-US" smtClean="0"/>
              <a:t>10/9/19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E40D9C-A8E6-4850-BCDA-C64082760E08}" type="slidenum">
              <a:rPr lang="en-US" smtClean="0"/>
              <a:t>‹#›</a:t>
            </a:fld>
            <a:endParaRPr lang="en-US"/>
          </a:p>
        </p:txBody>
      </p:sp>
    </p:spTree>
    <p:extLst>
      <p:ext uri="{BB962C8B-B14F-4D97-AF65-F5344CB8AC3E}">
        <p14:creationId xmlns:p14="http://schemas.microsoft.com/office/powerpoint/2010/main" val="942579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22A9A1-44C6-40BA-90AF-BAB51C34E08E}" type="slidenum">
              <a:rPr lang="en-US" smtClean="0"/>
              <a:t>16</a:t>
            </a:fld>
            <a:endParaRPr lang="en-US"/>
          </a:p>
        </p:txBody>
      </p:sp>
    </p:spTree>
    <p:extLst>
      <p:ext uri="{BB962C8B-B14F-4D97-AF65-F5344CB8AC3E}">
        <p14:creationId xmlns:p14="http://schemas.microsoft.com/office/powerpoint/2010/main" val="3476409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children are in crisis, it</a:t>
            </a:r>
            <a:r>
              <a:rPr lang="en-US" baseline="0" dirty="0"/>
              <a:t> is important to use the relationship you have, and use this opportunity to continue growing the relationship through attunement.</a:t>
            </a:r>
            <a:endParaRPr lang="en-US" dirty="0"/>
          </a:p>
        </p:txBody>
      </p:sp>
      <p:sp>
        <p:nvSpPr>
          <p:cNvPr id="4" name="Slide Number Placeholder 3"/>
          <p:cNvSpPr>
            <a:spLocks noGrp="1"/>
          </p:cNvSpPr>
          <p:nvPr>
            <p:ph type="sldNum" sz="quarter" idx="10"/>
          </p:nvPr>
        </p:nvSpPr>
        <p:spPr/>
        <p:txBody>
          <a:bodyPr/>
          <a:lstStyle/>
          <a:p>
            <a:fld id="{9282B5A6-6C0C-4280-86A8-267CCF23CDC0}"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94891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You need to calm down, example of validate vs. harsh</a:t>
            </a:r>
          </a:p>
        </p:txBody>
      </p:sp>
      <p:sp>
        <p:nvSpPr>
          <p:cNvPr id="4" name="Slide Number Placeholder 3"/>
          <p:cNvSpPr>
            <a:spLocks noGrp="1"/>
          </p:cNvSpPr>
          <p:nvPr>
            <p:ph type="sldNum" sz="quarter" idx="10"/>
          </p:nvPr>
        </p:nvSpPr>
        <p:spPr/>
        <p:txBody>
          <a:bodyPr/>
          <a:lstStyle/>
          <a:p>
            <a:fld id="{C822A9A1-44C6-40BA-90AF-BAB51C34E08E}"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056628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children are in crisis, it</a:t>
            </a:r>
            <a:r>
              <a:rPr lang="en-US" baseline="0" dirty="0"/>
              <a:t> is important to use the relationship you have, and use this opportunity to continue growing the relationship through attunement.</a:t>
            </a:r>
            <a:endParaRPr lang="en-US" dirty="0"/>
          </a:p>
        </p:txBody>
      </p:sp>
      <p:sp>
        <p:nvSpPr>
          <p:cNvPr id="4" name="Slide Number Placeholder 3"/>
          <p:cNvSpPr>
            <a:spLocks noGrp="1"/>
          </p:cNvSpPr>
          <p:nvPr>
            <p:ph type="sldNum" sz="quarter" idx="10"/>
          </p:nvPr>
        </p:nvSpPr>
        <p:spPr/>
        <p:txBody>
          <a:bodyPr/>
          <a:lstStyle/>
          <a:p>
            <a:fld id="{9282B5A6-6C0C-4280-86A8-267CCF23CDC0}"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111099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22A9A1-44C6-40BA-90AF-BAB51C34E08E}" type="slidenum">
              <a:rPr lang="en-US" smtClean="0"/>
              <a:t>20</a:t>
            </a:fld>
            <a:endParaRPr lang="en-US"/>
          </a:p>
        </p:txBody>
      </p:sp>
    </p:spTree>
    <p:extLst>
      <p:ext uri="{BB962C8B-B14F-4D97-AF65-F5344CB8AC3E}">
        <p14:creationId xmlns:p14="http://schemas.microsoft.com/office/powerpoint/2010/main" val="3144908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clip</a:t>
            </a:r>
            <a:r>
              <a:rPr lang="en-US" baseline="0" dirty="0"/>
              <a:t> or show clip</a:t>
            </a:r>
            <a:endParaRPr lang="en-US" dirty="0"/>
          </a:p>
          <a:p>
            <a:endParaRPr lang="en-US" dirty="0"/>
          </a:p>
          <a:p>
            <a:r>
              <a:rPr lang="en-US" dirty="0"/>
              <a:t>Option:</a:t>
            </a:r>
            <a:r>
              <a:rPr lang="en-US" baseline="0" dirty="0"/>
              <a:t> “Show Paint the Fence” clip.  Sufficient repetition is the only way change will occur.  We have to repeat the intervention to create new pathways, or we can think of it as creating new “muscle memories.”  In this clip, the main character Daniel is being trained by Mr. Miyagi to learn karate.  Daniel believes Mr. Miyagi is just having him do chores, but he is teaching the foundational skills he needs to know.  Sufficient repetition helped this foundation to become muscle memory, so he did not even need to think about doing the skills, his body already knew how to do them.  We need to think this way about new interventions we are implementing, sufficient repetition is the only way change will occur and we want these skills to become like muscle memory so they do not even need to think about it, they know when to use them.  </a:t>
            </a:r>
            <a:endParaRPr lang="en-US" dirty="0"/>
          </a:p>
        </p:txBody>
      </p:sp>
      <p:sp>
        <p:nvSpPr>
          <p:cNvPr id="4" name="Slide Number Placeholder 3"/>
          <p:cNvSpPr>
            <a:spLocks noGrp="1"/>
          </p:cNvSpPr>
          <p:nvPr>
            <p:ph type="sldNum" sz="quarter" idx="10"/>
          </p:nvPr>
        </p:nvSpPr>
        <p:spPr/>
        <p:txBody>
          <a:bodyPr/>
          <a:lstStyle/>
          <a:p>
            <a:fld id="{57251F5E-BD5D-2E46-93C5-8781205F8236}"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1347594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solidFill>
                  <a:srgbClr val="AD0101">
                    <a:lumMod val="50000"/>
                  </a:srgbClr>
                </a:solidFill>
              </a:rPr>
              <a:pPr/>
              <a:t>10/9/19</a:t>
            </a:fld>
            <a:endParaRPr lang="en-US" dirty="0">
              <a:solidFill>
                <a:srgbClr val="AD0101">
                  <a:lumMod val="50000"/>
                </a:srgbClr>
              </a:solidFill>
            </a:endParaRPr>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solidFill>
                <a:srgbClr val="AD0101">
                  <a:lumMod val="50000"/>
                </a:srgbClr>
              </a:solidFill>
            </a:endParaRPr>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solidFill>
                  <a:srgbClr val="AD0101">
                    <a:lumMod val="50000"/>
                  </a:srgbClr>
                </a:solidFill>
              </a:rPr>
              <a:pPr/>
              <a:t>‹#›</a:t>
            </a:fld>
            <a:endParaRPr lang="en-US" dirty="0">
              <a:solidFill>
                <a:srgbClr val="AD0101">
                  <a:lumMod val="50000"/>
                </a:srgbClr>
              </a:solidFill>
            </a:endParaRPr>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90054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solidFill>
                  <a:prstClr val="black">
                    <a:lumMod val="65000"/>
                    <a:lumOff val="35000"/>
                  </a:prstClr>
                </a:solidFill>
              </a:rPr>
              <a:pPr/>
              <a:t>10/9/19</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71766878-3199-4EAB-94E7-2D6D11070E14}" type="slidenum">
              <a:rPr lang="en-US" dirty="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16374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solidFill>
                  <a:prstClr val="black">
                    <a:lumMod val="65000"/>
                    <a:lumOff val="35000"/>
                  </a:prstClr>
                </a:solidFill>
              </a:rPr>
              <a:pPr/>
              <a:t>10/9/19</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71766878-3199-4EAB-94E7-2D6D11070E14}" type="slidenum">
              <a:rPr lang="en-US" dirty="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59879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pPr lvl="0"/>
            <a:endParaRPr lang="en-US" noProof="0" dirty="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rtlCol="0"/>
          <a:lstStyle>
            <a:lvl1pPr defTabSz="913848" fontAlgn="auto">
              <a:spcBef>
                <a:spcPts val="0"/>
              </a:spcBef>
              <a:spcAft>
                <a:spcPts val="0"/>
              </a:spcAft>
              <a:defRPr sz="1050">
                <a:solidFill>
                  <a:schemeClr val="tx2"/>
                </a:solidFill>
                <a:latin typeface="+mn-lt"/>
                <a:ea typeface="+mn-ea"/>
              </a:defRPr>
            </a:lvl1pPr>
          </a:lstStyle>
          <a:p>
            <a:pPr>
              <a:defRPr/>
            </a:pPr>
            <a:endParaRPr lang="en-US">
              <a:solidFill>
                <a:srgbClr val="48231E"/>
              </a:solidFill>
            </a:endParaRPr>
          </a:p>
        </p:txBody>
      </p:sp>
      <p:sp>
        <p:nvSpPr>
          <p:cNvPr id="6" name="Footer Placeholder 5"/>
          <p:cNvSpPr>
            <a:spLocks noGrp="1"/>
          </p:cNvSpPr>
          <p:nvPr>
            <p:ph type="ftr" sz="quarter" idx="11"/>
          </p:nvPr>
        </p:nvSpPr>
        <p:spPr>
          <a:xfrm>
            <a:off x="4165600" y="6248400"/>
            <a:ext cx="3860800" cy="457200"/>
          </a:xfrm>
        </p:spPr>
        <p:txBody>
          <a:bodyPr rtlCol="0"/>
          <a:lstStyle>
            <a:lvl1pPr defTabSz="913848" fontAlgn="auto">
              <a:spcBef>
                <a:spcPts val="0"/>
              </a:spcBef>
              <a:spcAft>
                <a:spcPts val="0"/>
              </a:spcAft>
              <a:defRPr sz="1050">
                <a:solidFill>
                  <a:schemeClr val="tx2"/>
                </a:solidFill>
                <a:latin typeface="+mn-lt"/>
              </a:defRPr>
            </a:lvl1pPr>
          </a:lstStyle>
          <a:p>
            <a:pPr>
              <a:defRPr/>
            </a:pPr>
            <a:r>
              <a:rPr lang="en-US">
                <a:solidFill>
                  <a:srgbClr val="48231E"/>
                </a:solidFill>
              </a:rPr>
              <a:t>Developed by Child Crisis Center</a:t>
            </a:r>
          </a:p>
        </p:txBody>
      </p:sp>
      <p:sp>
        <p:nvSpPr>
          <p:cNvPr id="7" name="Slide Number Placeholder 6"/>
          <p:cNvSpPr>
            <a:spLocks noGrp="1"/>
          </p:cNvSpPr>
          <p:nvPr>
            <p:ph type="sldNum" sz="quarter" idx="12"/>
          </p:nvPr>
        </p:nvSpPr>
        <p:spPr>
          <a:xfrm>
            <a:off x="8737600" y="6248400"/>
            <a:ext cx="2540000" cy="457200"/>
          </a:xfrm>
        </p:spPr>
        <p:txBody>
          <a:bodyPr/>
          <a:lstStyle>
            <a:lvl1pPr>
              <a:defRPr>
                <a:solidFill>
                  <a:schemeClr val="tx2"/>
                </a:solidFill>
              </a:defRPr>
            </a:lvl1pPr>
          </a:lstStyle>
          <a:p>
            <a:fld id="{6F9A895C-2F3F-4B1D-92B0-C596C0BBA1F6}" type="slidenum">
              <a:rPr lang="en-US" altLang="en-US">
                <a:solidFill>
                  <a:srgbClr val="48231E"/>
                </a:solidFill>
              </a:rPr>
              <a:pPr/>
              <a:t>‹#›</a:t>
            </a:fld>
            <a:endParaRPr lang="en-US" altLang="en-US">
              <a:solidFill>
                <a:srgbClr val="48231E"/>
              </a:solidFill>
            </a:endParaRPr>
          </a:p>
        </p:txBody>
      </p:sp>
    </p:spTree>
    <p:extLst>
      <p:ext uri="{BB962C8B-B14F-4D97-AF65-F5344CB8AC3E}">
        <p14:creationId xmlns:p14="http://schemas.microsoft.com/office/powerpoint/2010/main" val="36379528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97F8F20-5936-47A9-BC1D-3472D3507F82}" type="datetimeFigureOut">
              <a:rPr lang="en-US" smtClean="0"/>
              <a:t>10/9/19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36E6E-8F8D-41BC-B135-CD132FC7818B}" type="slidenum">
              <a:rPr lang="en-US" smtClean="0"/>
              <a:t>‹#›</a:t>
            </a:fld>
            <a:endParaRPr lang="en-US"/>
          </a:p>
        </p:txBody>
      </p:sp>
      <p:sp>
        <p:nvSpPr>
          <p:cNvPr id="8" name="Text Placeholder 7"/>
          <p:cNvSpPr>
            <a:spLocks noGrp="1"/>
          </p:cNvSpPr>
          <p:nvPr>
            <p:ph type="body" sz="quarter" idx="13" hasCustomPrompt="1"/>
          </p:nvPr>
        </p:nvSpPr>
        <p:spPr>
          <a:xfrm>
            <a:off x="508000" y="1524000"/>
            <a:ext cx="11074400" cy="457200"/>
          </a:xfrm>
        </p:spPr>
        <p:txBody>
          <a:bodyPr>
            <a:normAutofit/>
          </a:bodyPr>
          <a:lstStyle>
            <a:lvl1pPr marL="0" indent="0">
              <a:buNone/>
              <a:defRPr sz="2000">
                <a:latin typeface="Century Gothic" panose="020B0502020202020204" pitchFamily="34" charset="0"/>
              </a:defRPr>
            </a:lvl1pPr>
          </a:lstStyle>
          <a:p>
            <a:pPr lvl="0"/>
            <a:r>
              <a:rPr lang="en-US" dirty="0"/>
              <a:t>SUBHEADER</a:t>
            </a:r>
          </a:p>
        </p:txBody>
      </p:sp>
      <p:sp>
        <p:nvSpPr>
          <p:cNvPr id="10" name="Text Placeholder 9"/>
          <p:cNvSpPr>
            <a:spLocks noGrp="1"/>
          </p:cNvSpPr>
          <p:nvPr>
            <p:ph type="body" sz="quarter" idx="14" hasCustomPrompt="1"/>
          </p:nvPr>
        </p:nvSpPr>
        <p:spPr bwMode="white">
          <a:xfrm>
            <a:off x="508000" y="304800"/>
            <a:ext cx="8229600" cy="1066800"/>
          </a:xfrm>
        </p:spPr>
        <p:txBody>
          <a:bodyPr anchor="ctr" anchorCtr="0"/>
          <a:lstStyle>
            <a:lvl1pPr marL="0" indent="0">
              <a:buNone/>
              <a:defRPr sz="2400" b="1">
                <a:solidFill>
                  <a:schemeClr val="bg1"/>
                </a:solidFill>
                <a:latin typeface="Century Gothic" panose="020B0502020202020204" pitchFamily="34" charset="0"/>
              </a:defRPr>
            </a:lvl1pPr>
            <a:lvl2pPr marL="457200" indent="0">
              <a:buNone/>
              <a:defRPr/>
            </a:lvl2pPr>
          </a:lstStyle>
          <a:p>
            <a:pPr lvl="0"/>
            <a:r>
              <a:rPr lang="en-US" dirty="0"/>
              <a:t>TITLE</a:t>
            </a:r>
          </a:p>
        </p:txBody>
      </p:sp>
    </p:spTree>
    <p:extLst>
      <p:ext uri="{BB962C8B-B14F-4D97-AF65-F5344CB8AC3E}">
        <p14:creationId xmlns:p14="http://schemas.microsoft.com/office/powerpoint/2010/main" val="3220100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97F8F20-5936-47A9-BC1D-3472D3507F82}" type="datetimeFigureOut">
              <a:rPr lang="en-US" smtClean="0">
                <a:solidFill>
                  <a:prstClr val="black">
                    <a:tint val="75000"/>
                  </a:prstClr>
                </a:solidFill>
              </a:rPr>
              <a:pPr/>
              <a:t>10/9/19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7B36E6E-8F8D-41BC-B135-CD132FC7818B}" type="slidenum">
              <a:rPr lang="en-US" smtClean="0">
                <a:solidFill>
                  <a:prstClr val="black">
                    <a:tint val="75000"/>
                  </a:prstClr>
                </a:solidFill>
              </a:rPr>
              <a:pPr/>
              <a:t>‹#›</a:t>
            </a:fld>
            <a:endParaRPr lang="en-US">
              <a:solidFill>
                <a:prstClr val="black">
                  <a:tint val="75000"/>
                </a:prstClr>
              </a:solidFill>
            </a:endParaRPr>
          </a:p>
        </p:txBody>
      </p:sp>
      <p:sp>
        <p:nvSpPr>
          <p:cNvPr id="8" name="Text Placeholder 7"/>
          <p:cNvSpPr>
            <a:spLocks noGrp="1"/>
          </p:cNvSpPr>
          <p:nvPr>
            <p:ph type="body" sz="quarter" idx="13" hasCustomPrompt="1"/>
          </p:nvPr>
        </p:nvSpPr>
        <p:spPr>
          <a:xfrm>
            <a:off x="508000" y="1524000"/>
            <a:ext cx="11074400" cy="457200"/>
          </a:xfrm>
        </p:spPr>
        <p:txBody>
          <a:bodyPr>
            <a:normAutofit/>
          </a:bodyPr>
          <a:lstStyle>
            <a:lvl1pPr marL="0" indent="0">
              <a:buNone/>
              <a:defRPr sz="2000">
                <a:latin typeface="Century Gothic" panose="020B0502020202020204" pitchFamily="34" charset="0"/>
              </a:defRPr>
            </a:lvl1pPr>
          </a:lstStyle>
          <a:p>
            <a:pPr lvl="0"/>
            <a:r>
              <a:rPr lang="en-US" dirty="0"/>
              <a:t>SUBHEADER</a:t>
            </a:r>
          </a:p>
        </p:txBody>
      </p:sp>
      <p:sp>
        <p:nvSpPr>
          <p:cNvPr id="10" name="Text Placeholder 9"/>
          <p:cNvSpPr>
            <a:spLocks noGrp="1"/>
          </p:cNvSpPr>
          <p:nvPr>
            <p:ph type="body" sz="quarter" idx="14" hasCustomPrompt="1"/>
          </p:nvPr>
        </p:nvSpPr>
        <p:spPr bwMode="white">
          <a:xfrm>
            <a:off x="508000" y="304800"/>
            <a:ext cx="8229600" cy="1066800"/>
          </a:xfrm>
        </p:spPr>
        <p:txBody>
          <a:bodyPr anchor="ctr" anchorCtr="0"/>
          <a:lstStyle>
            <a:lvl1pPr marL="0" indent="0">
              <a:buNone/>
              <a:defRPr sz="2400" b="1">
                <a:solidFill>
                  <a:schemeClr val="bg1"/>
                </a:solidFill>
                <a:latin typeface="Century Gothic" panose="020B0502020202020204" pitchFamily="34" charset="0"/>
              </a:defRPr>
            </a:lvl1pPr>
            <a:lvl2pPr marL="457200" indent="0">
              <a:buNone/>
              <a:defRPr/>
            </a:lvl2pPr>
          </a:lstStyle>
          <a:p>
            <a:pPr lvl="0"/>
            <a:r>
              <a:rPr lang="en-US" dirty="0"/>
              <a:t>TITLE</a:t>
            </a:r>
          </a:p>
        </p:txBody>
      </p:sp>
    </p:spTree>
    <p:extLst>
      <p:ext uri="{BB962C8B-B14F-4D97-AF65-F5344CB8AC3E}">
        <p14:creationId xmlns:p14="http://schemas.microsoft.com/office/powerpoint/2010/main" val="34325104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97F8F20-5936-47A9-BC1D-3472D3507F82}" type="datetimeFigureOut">
              <a:rPr lang="en-US" smtClean="0">
                <a:solidFill>
                  <a:prstClr val="black">
                    <a:tint val="75000"/>
                  </a:prstClr>
                </a:solidFill>
              </a:rPr>
              <a:pPr/>
              <a:t>10/9/19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7B36E6E-8F8D-41BC-B135-CD132FC7818B}" type="slidenum">
              <a:rPr lang="en-US" smtClean="0">
                <a:solidFill>
                  <a:prstClr val="black">
                    <a:tint val="75000"/>
                  </a:prstClr>
                </a:solidFill>
              </a:rPr>
              <a:pPr/>
              <a:t>‹#›</a:t>
            </a:fld>
            <a:endParaRPr lang="en-US">
              <a:solidFill>
                <a:prstClr val="black">
                  <a:tint val="75000"/>
                </a:prstClr>
              </a:solidFill>
            </a:endParaRPr>
          </a:p>
        </p:txBody>
      </p:sp>
      <p:sp>
        <p:nvSpPr>
          <p:cNvPr id="8" name="Text Placeholder 7"/>
          <p:cNvSpPr>
            <a:spLocks noGrp="1"/>
          </p:cNvSpPr>
          <p:nvPr>
            <p:ph type="body" sz="quarter" idx="13" hasCustomPrompt="1"/>
          </p:nvPr>
        </p:nvSpPr>
        <p:spPr>
          <a:xfrm>
            <a:off x="508000" y="1524000"/>
            <a:ext cx="11074400" cy="457200"/>
          </a:xfrm>
        </p:spPr>
        <p:txBody>
          <a:bodyPr>
            <a:normAutofit/>
          </a:bodyPr>
          <a:lstStyle>
            <a:lvl1pPr marL="0" indent="0">
              <a:buNone/>
              <a:defRPr sz="2000">
                <a:latin typeface="Century Gothic" panose="020B0502020202020204" pitchFamily="34" charset="0"/>
              </a:defRPr>
            </a:lvl1pPr>
          </a:lstStyle>
          <a:p>
            <a:pPr lvl="0"/>
            <a:r>
              <a:rPr lang="en-US" dirty="0"/>
              <a:t>SUBHEADER</a:t>
            </a:r>
          </a:p>
        </p:txBody>
      </p:sp>
      <p:sp>
        <p:nvSpPr>
          <p:cNvPr id="10" name="Text Placeholder 9"/>
          <p:cNvSpPr>
            <a:spLocks noGrp="1"/>
          </p:cNvSpPr>
          <p:nvPr>
            <p:ph type="body" sz="quarter" idx="14" hasCustomPrompt="1"/>
          </p:nvPr>
        </p:nvSpPr>
        <p:spPr bwMode="white">
          <a:xfrm>
            <a:off x="508000" y="304800"/>
            <a:ext cx="8229600" cy="1066800"/>
          </a:xfrm>
        </p:spPr>
        <p:txBody>
          <a:bodyPr anchor="ctr" anchorCtr="0"/>
          <a:lstStyle>
            <a:lvl1pPr marL="0" indent="0">
              <a:buNone/>
              <a:defRPr sz="2400" b="1">
                <a:solidFill>
                  <a:schemeClr val="bg1"/>
                </a:solidFill>
                <a:latin typeface="Century Gothic" panose="020B0502020202020204" pitchFamily="34" charset="0"/>
              </a:defRPr>
            </a:lvl1pPr>
            <a:lvl2pPr marL="457200" indent="0">
              <a:buNone/>
              <a:defRPr/>
            </a:lvl2pPr>
          </a:lstStyle>
          <a:p>
            <a:pPr lvl="0"/>
            <a:r>
              <a:rPr lang="en-US" dirty="0"/>
              <a:t>TITLE</a:t>
            </a:r>
          </a:p>
        </p:txBody>
      </p:sp>
    </p:spTree>
    <p:extLst>
      <p:ext uri="{BB962C8B-B14F-4D97-AF65-F5344CB8AC3E}">
        <p14:creationId xmlns:p14="http://schemas.microsoft.com/office/powerpoint/2010/main" val="1277433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solidFill>
                  <a:srgbClr val="AD0101">
                    <a:lumMod val="50000"/>
                  </a:srgbClr>
                </a:solidFill>
              </a:rPr>
              <a:pPr/>
              <a:t>10/9/19</a:t>
            </a:fld>
            <a:endParaRPr lang="en-US" dirty="0">
              <a:solidFill>
                <a:srgbClr val="AD0101">
                  <a:lumMod val="50000"/>
                </a:srgbClr>
              </a:solidFill>
            </a:endParaRPr>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solidFill>
                <a:srgbClr val="AD0101">
                  <a:lumMod val="50000"/>
                </a:srgbClr>
              </a:solidFill>
            </a:endParaRPr>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solidFill>
                  <a:srgbClr val="AD0101">
                    <a:lumMod val="50000"/>
                  </a:srgbClr>
                </a:solidFill>
              </a:rPr>
              <a:pPr/>
              <a:t>‹#›</a:t>
            </a:fld>
            <a:endParaRPr lang="en-US" dirty="0">
              <a:solidFill>
                <a:srgbClr val="AD0101">
                  <a:lumMod val="50000"/>
                </a:srgbClr>
              </a:solidFill>
            </a:endParaRPr>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93648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solidFill>
                  <a:prstClr val="black">
                    <a:lumMod val="65000"/>
                    <a:lumOff val="35000"/>
                  </a:prstClr>
                </a:solidFill>
              </a:rPr>
              <a:pPr/>
              <a:t>10/9/19</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71766878-3199-4EAB-94E7-2D6D11070E14}" type="slidenum">
              <a:rPr lang="en-US" dirty="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3146978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solidFill>
                  <a:srgbClr val="DEDEE0"/>
                </a:solidFill>
              </a:rPr>
              <a:pPr/>
              <a:t>10/9/19</a:t>
            </a:fld>
            <a:endParaRPr lang="en-US" dirty="0">
              <a:solidFill>
                <a:srgbClr val="DEDEE0"/>
              </a:solidFill>
            </a:endParaRPr>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solidFill>
                <a:srgbClr val="DEDEE0"/>
              </a:solidFill>
            </a:endParaRPr>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solidFill>
                  <a:srgbClr val="DEDEE0"/>
                </a:solidFill>
              </a:rPr>
              <a:pPr/>
              <a:t>‹#›</a:t>
            </a:fld>
            <a:endParaRPr lang="en-US" dirty="0">
              <a:solidFill>
                <a:srgbClr val="DEDEE0"/>
              </a:solidFill>
            </a:endParaRPr>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341550566"/>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solidFill>
                  <a:prstClr val="black">
                    <a:lumMod val="65000"/>
                    <a:lumOff val="35000"/>
                  </a:prstClr>
                </a:solidFill>
              </a:rPr>
              <a:pPr/>
              <a:t>10/9/19</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71766878-3199-4EAB-94E7-2D6D11070E14}" type="slidenum">
              <a:rPr lang="en-US" dirty="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319163688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solidFill>
                  <a:prstClr val="black">
                    <a:lumMod val="65000"/>
                    <a:lumOff val="35000"/>
                  </a:prstClr>
                </a:solidFill>
              </a:rPr>
              <a:pPr/>
              <a:t>10/9/19</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71766878-3199-4EAB-94E7-2D6D11070E14}" type="slidenum">
              <a:rPr lang="en-US" dirty="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33540114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solidFill>
                  <a:prstClr val="black">
                    <a:lumMod val="65000"/>
                    <a:lumOff val="35000"/>
                  </a:prstClr>
                </a:solidFill>
              </a:rPr>
              <a:pPr/>
              <a:t>10/9/19</a:t>
            </a:fld>
            <a:endParaRPr lang="en-US" dirty="0">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71766878-3199-4EAB-94E7-2D6D11070E14}" type="slidenum">
              <a:rPr lang="en-US" dirty="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4291552489"/>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solidFill>
                  <a:prstClr val="black">
                    <a:lumMod val="65000"/>
                    <a:lumOff val="35000"/>
                  </a:prstClr>
                </a:solidFill>
              </a:rPr>
              <a:pPr/>
              <a:t>10/9/19</a:t>
            </a:fld>
            <a:endParaRPr lang="en-US" dirty="0">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71766878-3199-4EAB-94E7-2D6D11070E14}" type="slidenum">
              <a:rPr lang="en-US" dirty="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24559109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solidFill>
                  <a:prstClr val="black">
                    <a:lumMod val="65000"/>
                    <a:lumOff val="35000"/>
                  </a:prstClr>
                </a:solidFill>
              </a:rPr>
              <a:pPr/>
              <a:t>10/9/19</a:t>
            </a:fld>
            <a:endParaRPr lang="en-US" dirty="0">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71766878-3199-4EAB-94E7-2D6D11070E14}" type="slidenum">
              <a:rPr lang="en-US" dirty="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606217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solidFill>
                  <a:prstClr val="black">
                    <a:lumMod val="65000"/>
                    <a:lumOff val="35000"/>
                  </a:prstClr>
                </a:solidFill>
              </a:rPr>
              <a:pPr/>
              <a:t>10/9/19</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a:xfrm>
            <a:off x="2103620" y="6375679"/>
            <a:ext cx="3482179" cy="345796"/>
          </a:xfrm>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solidFill>
                  <a:prstClr val="black">
                    <a:lumMod val="65000"/>
                    <a:lumOff val="35000"/>
                  </a:prstClr>
                </a:solidFill>
              </a:rPr>
              <a:pPr/>
              <a:t>‹#›</a:t>
            </a:fld>
            <a:endParaRPr lang="en-US" dirty="0">
              <a:solidFill>
                <a:prstClr val="black">
                  <a:lumMod val="65000"/>
                  <a:lumOff val="35000"/>
                </a:prstClr>
              </a:solidFill>
            </a:endParaRPr>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30535556"/>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solidFill>
                  <a:prstClr val="black">
                    <a:lumMod val="65000"/>
                    <a:lumOff val="35000"/>
                  </a:prstClr>
                </a:solidFill>
              </a:rPr>
              <a:pPr/>
              <a:t>10/9/19</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a:xfrm>
            <a:off x="2103621" y="6375679"/>
            <a:ext cx="3482178" cy="345796"/>
          </a:xfrm>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35879766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solidFill>
                  <a:prstClr val="black">
                    <a:lumMod val="65000"/>
                    <a:lumOff val="35000"/>
                  </a:prstClr>
                </a:solidFill>
              </a:rPr>
              <a:pPr/>
              <a:t>10/9/19</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71766878-3199-4EAB-94E7-2D6D11070E14}" type="slidenum">
              <a:rPr lang="en-US" dirty="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4704865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solidFill>
                  <a:prstClr val="black">
                    <a:lumMod val="65000"/>
                    <a:lumOff val="35000"/>
                  </a:prstClr>
                </a:solidFill>
              </a:rPr>
              <a:pPr/>
              <a:t>10/9/19</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71766878-3199-4EAB-94E7-2D6D11070E14}" type="slidenum">
              <a:rPr lang="en-US" dirty="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1654537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pPr lvl="0"/>
            <a:endParaRPr lang="en-US" noProof="0" dirty="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rtlCol="0"/>
          <a:lstStyle>
            <a:lvl1pPr defTabSz="913848" fontAlgn="auto">
              <a:spcBef>
                <a:spcPts val="0"/>
              </a:spcBef>
              <a:spcAft>
                <a:spcPts val="0"/>
              </a:spcAft>
              <a:defRPr sz="1050">
                <a:solidFill>
                  <a:schemeClr val="tx2"/>
                </a:solidFill>
                <a:latin typeface="+mn-lt"/>
                <a:ea typeface="+mn-ea"/>
              </a:defRPr>
            </a:lvl1pPr>
          </a:lstStyle>
          <a:p>
            <a:pPr>
              <a:defRPr/>
            </a:pPr>
            <a:endParaRPr lang="en-US">
              <a:solidFill>
                <a:srgbClr val="48231E"/>
              </a:solidFill>
            </a:endParaRPr>
          </a:p>
        </p:txBody>
      </p:sp>
      <p:sp>
        <p:nvSpPr>
          <p:cNvPr id="6" name="Footer Placeholder 5"/>
          <p:cNvSpPr>
            <a:spLocks noGrp="1"/>
          </p:cNvSpPr>
          <p:nvPr>
            <p:ph type="ftr" sz="quarter" idx="11"/>
          </p:nvPr>
        </p:nvSpPr>
        <p:spPr>
          <a:xfrm>
            <a:off x="4165600" y="6248400"/>
            <a:ext cx="3860800" cy="457200"/>
          </a:xfrm>
        </p:spPr>
        <p:txBody>
          <a:bodyPr rtlCol="0"/>
          <a:lstStyle>
            <a:lvl1pPr defTabSz="913848" fontAlgn="auto">
              <a:spcBef>
                <a:spcPts val="0"/>
              </a:spcBef>
              <a:spcAft>
                <a:spcPts val="0"/>
              </a:spcAft>
              <a:defRPr sz="1050">
                <a:solidFill>
                  <a:schemeClr val="tx2"/>
                </a:solidFill>
                <a:latin typeface="+mn-lt"/>
              </a:defRPr>
            </a:lvl1pPr>
          </a:lstStyle>
          <a:p>
            <a:pPr>
              <a:defRPr/>
            </a:pPr>
            <a:r>
              <a:rPr lang="en-US">
                <a:solidFill>
                  <a:srgbClr val="48231E"/>
                </a:solidFill>
              </a:rPr>
              <a:t>Developed by Child Crisis Center</a:t>
            </a:r>
          </a:p>
        </p:txBody>
      </p:sp>
      <p:sp>
        <p:nvSpPr>
          <p:cNvPr id="7" name="Slide Number Placeholder 6"/>
          <p:cNvSpPr>
            <a:spLocks noGrp="1"/>
          </p:cNvSpPr>
          <p:nvPr>
            <p:ph type="sldNum" sz="quarter" idx="12"/>
          </p:nvPr>
        </p:nvSpPr>
        <p:spPr>
          <a:xfrm>
            <a:off x="8737600" y="6248400"/>
            <a:ext cx="2540000" cy="457200"/>
          </a:xfrm>
        </p:spPr>
        <p:txBody>
          <a:bodyPr/>
          <a:lstStyle>
            <a:lvl1pPr>
              <a:defRPr>
                <a:solidFill>
                  <a:schemeClr val="tx2"/>
                </a:solidFill>
              </a:defRPr>
            </a:lvl1pPr>
          </a:lstStyle>
          <a:p>
            <a:fld id="{6F9A895C-2F3F-4B1D-92B0-C596C0BBA1F6}" type="slidenum">
              <a:rPr lang="en-US" altLang="en-US">
                <a:solidFill>
                  <a:srgbClr val="48231E"/>
                </a:solidFill>
              </a:rPr>
              <a:pPr/>
              <a:t>‹#›</a:t>
            </a:fld>
            <a:endParaRPr lang="en-US" altLang="en-US">
              <a:solidFill>
                <a:srgbClr val="48231E"/>
              </a:solidFill>
            </a:endParaRPr>
          </a:p>
        </p:txBody>
      </p:sp>
    </p:spTree>
    <p:extLst>
      <p:ext uri="{BB962C8B-B14F-4D97-AF65-F5344CB8AC3E}">
        <p14:creationId xmlns:p14="http://schemas.microsoft.com/office/powerpoint/2010/main" val="612712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solidFill>
                  <a:srgbClr val="DEDEE0"/>
                </a:solidFill>
              </a:rPr>
              <a:pPr/>
              <a:t>10/9/19</a:t>
            </a:fld>
            <a:endParaRPr lang="en-US" dirty="0">
              <a:solidFill>
                <a:srgbClr val="DEDEE0"/>
              </a:solidFill>
            </a:endParaRPr>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solidFill>
                <a:srgbClr val="DEDEE0"/>
              </a:solidFill>
            </a:endParaRPr>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solidFill>
                  <a:srgbClr val="DEDEE0"/>
                </a:solidFill>
              </a:rPr>
              <a:pPr/>
              <a:t>‹#›</a:t>
            </a:fld>
            <a:endParaRPr lang="en-US" dirty="0">
              <a:solidFill>
                <a:srgbClr val="DEDEE0"/>
              </a:solidFill>
            </a:endParaRPr>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35569499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solidFill>
                  <a:prstClr val="black">
                    <a:lumMod val="65000"/>
                    <a:lumOff val="35000"/>
                  </a:prstClr>
                </a:solidFill>
              </a:rPr>
              <a:pPr/>
              <a:t>10/9/19</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71766878-3199-4EAB-94E7-2D6D11070E14}" type="slidenum">
              <a:rPr lang="en-US" dirty="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273856011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solidFill>
                  <a:prstClr val="black">
                    <a:lumMod val="65000"/>
                    <a:lumOff val="35000"/>
                  </a:prstClr>
                </a:solidFill>
              </a:rPr>
              <a:pPr/>
              <a:t>10/9/19</a:t>
            </a:fld>
            <a:endParaRPr lang="en-US" dirty="0">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71766878-3199-4EAB-94E7-2D6D11070E14}" type="slidenum">
              <a:rPr lang="en-US" dirty="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216950523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solidFill>
                  <a:prstClr val="black">
                    <a:lumMod val="65000"/>
                    <a:lumOff val="35000"/>
                  </a:prstClr>
                </a:solidFill>
              </a:rPr>
              <a:pPr/>
              <a:t>10/9/19</a:t>
            </a:fld>
            <a:endParaRPr lang="en-US" dirty="0">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71766878-3199-4EAB-94E7-2D6D11070E14}" type="slidenum">
              <a:rPr lang="en-US" dirty="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251694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solidFill>
                  <a:prstClr val="black">
                    <a:lumMod val="65000"/>
                    <a:lumOff val="35000"/>
                  </a:prstClr>
                </a:solidFill>
              </a:rPr>
              <a:pPr/>
              <a:t>10/9/19</a:t>
            </a:fld>
            <a:endParaRPr lang="en-US" dirty="0">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71766878-3199-4EAB-94E7-2D6D11070E14}" type="slidenum">
              <a:rPr lang="en-US" dirty="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263086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solidFill>
                  <a:prstClr val="black">
                    <a:lumMod val="65000"/>
                    <a:lumOff val="35000"/>
                  </a:prstClr>
                </a:solidFill>
              </a:rPr>
              <a:pPr/>
              <a:t>10/9/19</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a:xfrm>
            <a:off x="2103620" y="6375679"/>
            <a:ext cx="3482179" cy="345796"/>
          </a:xfrm>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solidFill>
                  <a:prstClr val="black">
                    <a:lumMod val="65000"/>
                    <a:lumOff val="35000"/>
                  </a:prstClr>
                </a:solidFill>
              </a:rPr>
              <a:pPr/>
              <a:t>‹#›</a:t>
            </a:fld>
            <a:endParaRPr lang="en-US" dirty="0">
              <a:solidFill>
                <a:prstClr val="black">
                  <a:lumMod val="65000"/>
                  <a:lumOff val="35000"/>
                </a:prstClr>
              </a:solidFill>
            </a:endParaRPr>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36698462"/>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solidFill>
                  <a:prstClr val="black">
                    <a:lumMod val="65000"/>
                    <a:lumOff val="35000"/>
                  </a:prstClr>
                </a:solidFill>
              </a:rPr>
              <a:pPr/>
              <a:t>10/9/19</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a:xfrm>
            <a:off x="2103621" y="6375679"/>
            <a:ext cx="3482178" cy="345796"/>
          </a:xfrm>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318955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pPr defTabSz="457200"/>
            <a:fld id="{9334D819-9F07-4261-B09B-9E467E5D9002}" type="datetimeFigureOut">
              <a:rPr lang="en-US" dirty="0">
                <a:solidFill>
                  <a:prstClr val="black">
                    <a:lumMod val="65000"/>
                    <a:lumOff val="35000"/>
                  </a:prstClr>
                </a:solidFill>
              </a:rPr>
              <a:pPr defTabSz="457200"/>
              <a:t>10/9/19</a:t>
            </a:fld>
            <a:endParaRPr lang="en-US" dirty="0">
              <a:solidFill>
                <a:prstClr val="black">
                  <a:lumMod val="65000"/>
                  <a:lumOff val="35000"/>
                </a:prstClr>
              </a:solidFill>
            </a:endParaRPr>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pPr defTabSz="457200"/>
            <a:endParaRPr lang="en-US" dirty="0">
              <a:solidFill>
                <a:prstClr val="black">
                  <a:lumMod val="65000"/>
                  <a:lumOff val="35000"/>
                </a:prstClr>
              </a:solidFill>
            </a:endParaRPr>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defTabSz="457200"/>
            <a:fld id="{71766878-3199-4EAB-94E7-2D6D11070E14}" type="slidenum">
              <a:rPr lang="en-US" dirty="0">
                <a:solidFill>
                  <a:prstClr val="black">
                    <a:lumMod val="65000"/>
                    <a:lumOff val="35000"/>
                  </a:prstClr>
                </a:solidFill>
              </a:rPr>
              <a:pPr defTabSz="457200"/>
              <a:t>‹#›</a:t>
            </a:fld>
            <a:endParaRPr lang="en-US" dirty="0">
              <a:solidFill>
                <a:prstClr val="black">
                  <a:lumMod val="65000"/>
                  <a:lumOff val="35000"/>
                </a:prstClr>
              </a:solidFill>
            </a:endParaRPr>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052187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86" r:id="rId13"/>
    <p:sldLayoutId id="2147483687" r:id="rId14"/>
    <p:sldLayoutId id="2147483688" r:id="rId15"/>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pPr defTabSz="457200"/>
            <a:fld id="{9334D819-9F07-4261-B09B-9E467E5D9002}" type="datetimeFigureOut">
              <a:rPr lang="en-US" dirty="0">
                <a:solidFill>
                  <a:prstClr val="black">
                    <a:lumMod val="65000"/>
                    <a:lumOff val="35000"/>
                  </a:prstClr>
                </a:solidFill>
              </a:rPr>
              <a:pPr defTabSz="457200"/>
              <a:t>10/9/19</a:t>
            </a:fld>
            <a:endParaRPr lang="en-US" dirty="0">
              <a:solidFill>
                <a:prstClr val="black">
                  <a:lumMod val="65000"/>
                  <a:lumOff val="35000"/>
                </a:prstClr>
              </a:solidFill>
            </a:endParaRPr>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pPr defTabSz="457200"/>
            <a:endParaRPr lang="en-US" dirty="0">
              <a:solidFill>
                <a:prstClr val="black">
                  <a:lumMod val="65000"/>
                  <a:lumOff val="35000"/>
                </a:prstClr>
              </a:solidFill>
            </a:endParaRPr>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defTabSz="457200"/>
            <a:fld id="{71766878-3199-4EAB-94E7-2D6D11070E14}" type="slidenum">
              <a:rPr lang="en-US" dirty="0">
                <a:solidFill>
                  <a:prstClr val="black">
                    <a:lumMod val="65000"/>
                    <a:lumOff val="35000"/>
                  </a:prstClr>
                </a:solidFill>
              </a:rPr>
              <a:pPr defTabSz="457200"/>
              <a:t>‹#›</a:t>
            </a:fld>
            <a:endParaRPr lang="en-US" dirty="0">
              <a:solidFill>
                <a:prstClr val="black">
                  <a:lumMod val="65000"/>
                  <a:lumOff val="35000"/>
                </a:prstClr>
              </a:solidFill>
            </a:endParaRPr>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7774929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brenebrown.com/daringclassrooms/" TargetMode="External"/><Relationship Id="rId2" Type="http://schemas.openxmlformats.org/officeDocument/2006/relationships/hyperlink" Target="https://www.ted.com/talks/brene_brown_on_vulnerability" TargetMode="External"/><Relationship Id="rId1" Type="http://schemas.openxmlformats.org/officeDocument/2006/relationships/slideLayout" Target="../slideLayouts/slideLayout2.xml"/><Relationship Id="rId4" Type="http://schemas.openxmlformats.org/officeDocument/2006/relationships/hyperlink" Target="https://www.youtube.com/watch?v=DVD8YRgA-ck"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16personalities.com/free-personality-test" TargetMode="External"/><Relationship Id="rId2" Type="http://schemas.openxmlformats.org/officeDocument/2006/relationships/hyperlink" Target="https://www.gallupstrengthscenter.com/home/en-us/strengthsfinder" TargetMode="External"/><Relationship Id="rId1" Type="http://schemas.openxmlformats.org/officeDocument/2006/relationships/slideLayout" Target="../slideLayouts/slideLayout2.xml"/><Relationship Id="rId6" Type="http://schemas.openxmlformats.org/officeDocument/2006/relationships/hyperlink" Target="https://dianepooleheller.com/attachment-test/" TargetMode="External"/><Relationship Id="rId5" Type="http://schemas.openxmlformats.org/officeDocument/2006/relationships/hyperlink" Target="https://www.5lovelanguages.com/" TargetMode="External"/><Relationship Id="rId4" Type="http://schemas.openxmlformats.org/officeDocument/2006/relationships/hyperlink" Target="https://365tests.com/personality-tests/free-color-personality-test/"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https://www.kidsinthehouse.com/special-needs/other-disabilities-or-impairments/why-a-brain-under-stress-cant-learn-new-information" TargetMode="Externa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mrsbeattiesclassroom.com/" TargetMode="Externa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https://www.bing.com/videos/search?q=sweet+caroline+youtube+red+sox&amp;qpvt=sweet+caroline+youtube+red+sox&amp;view=detail&amp;mid=7F17BF7132CD528D96E07F17BF7132CD528D96E0&amp;&amp;FORM=VDRVRV" TargetMode="Externa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zdHFEkNZM9k"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hyperlink" Target="https://www.youtube.com/watch?v=YHwTbONqxqE" TargetMode="Externa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youtube.com/watch?v=A4QuKwfv6Wk"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LmVWOe1ky8s"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8523" y="978794"/>
            <a:ext cx="10318418" cy="4514582"/>
          </a:xfrm>
        </p:spPr>
        <p:txBody>
          <a:bodyPr/>
          <a:lstStyle/>
          <a:p>
            <a:r>
              <a:rPr lang="en-US" sz="8800" dirty="0" err="1">
                <a:solidFill>
                  <a:schemeClr val="tx1"/>
                </a:solidFill>
              </a:rPr>
              <a:t>RISe</a:t>
            </a:r>
            <a:r>
              <a:rPr lang="en-US" sz="8800" dirty="0">
                <a:solidFill>
                  <a:schemeClr val="tx1"/>
                </a:solidFill>
              </a:rPr>
              <a:t>: Well-being &amp; Resilience</a:t>
            </a:r>
          </a:p>
        </p:txBody>
      </p:sp>
      <p:sp>
        <p:nvSpPr>
          <p:cNvPr id="3" name="Subtitle 2"/>
          <p:cNvSpPr>
            <a:spLocks noGrp="1"/>
          </p:cNvSpPr>
          <p:nvPr>
            <p:ph type="subTitle" idx="1"/>
          </p:nvPr>
        </p:nvSpPr>
        <p:spPr>
          <a:xfrm>
            <a:off x="2215045" y="4505388"/>
            <a:ext cx="8045373" cy="2352612"/>
          </a:xfrm>
        </p:spPr>
        <p:txBody>
          <a:bodyPr>
            <a:normAutofit/>
          </a:bodyPr>
          <a:lstStyle/>
          <a:p>
            <a:r>
              <a:rPr lang="en-US" dirty="0">
                <a:solidFill>
                  <a:schemeClr val="tx1"/>
                </a:solidFill>
              </a:rPr>
              <a:t>Tanager Place</a:t>
            </a:r>
          </a:p>
        </p:txBody>
      </p:sp>
    </p:spTree>
    <p:extLst>
      <p:ext uri="{BB962C8B-B14F-4D97-AF65-F5344CB8AC3E}">
        <p14:creationId xmlns:p14="http://schemas.microsoft.com/office/powerpoint/2010/main" val="1549501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a:spLocks noGrp="1"/>
          </p:cNvSpPr>
          <p:nvPr>
            <p:ph idx="1"/>
          </p:nvPr>
        </p:nvSpPr>
        <p:spPr>
          <a:xfrm>
            <a:off x="1562100" y="763186"/>
            <a:ext cx="8991600" cy="2133600"/>
          </a:xfrm>
        </p:spPr>
        <p:txBody>
          <a:bodyPr>
            <a:normAutofit/>
          </a:bodyPr>
          <a:lstStyle/>
          <a:p>
            <a:pPr marL="0" indent="0" algn="ctr">
              <a:buNone/>
            </a:pPr>
            <a:r>
              <a:rPr lang="en-US" sz="5000" dirty="0"/>
              <a:t>You can’t lead others past the point of your own healing…</a:t>
            </a:r>
          </a:p>
        </p:txBody>
      </p:sp>
      <p:pic>
        <p:nvPicPr>
          <p:cNvPr id="7170" name="Picture 2" descr="C:\Users\thotchkin\AppData\Local\Microsoft\Windows\Temporary Internet Files\Content.IE5\85KSMSM9\lines-leadin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564" y="2896786"/>
            <a:ext cx="8239478" cy="3093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855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Assessing yourself –  </a:t>
            </a:r>
            <a:br>
              <a:rPr lang="en-US" dirty="0"/>
            </a:br>
            <a:r>
              <a:rPr lang="en-US" dirty="0"/>
              <a:t>Importance</a:t>
            </a:r>
          </a:p>
        </p:txBody>
      </p:sp>
      <p:sp>
        <p:nvSpPr>
          <p:cNvPr id="3" name="Content Placeholder 2"/>
          <p:cNvSpPr>
            <a:spLocks noGrp="1"/>
          </p:cNvSpPr>
          <p:nvPr>
            <p:ph idx="1"/>
          </p:nvPr>
        </p:nvSpPr>
        <p:spPr>
          <a:xfrm>
            <a:off x="1135768" y="1815921"/>
            <a:ext cx="5110485" cy="4739425"/>
          </a:xfrm>
        </p:spPr>
        <p:txBody>
          <a:bodyPr>
            <a:normAutofit/>
          </a:bodyPr>
          <a:lstStyle/>
          <a:p>
            <a:r>
              <a:rPr lang="en-US" dirty="0"/>
              <a:t>Why should we assess ourselves?</a:t>
            </a:r>
          </a:p>
          <a:p>
            <a:pPr lvl="1"/>
            <a:r>
              <a:rPr lang="en-US" dirty="0"/>
              <a:t>Self awareness is most important piece of our relationship puzzles</a:t>
            </a:r>
          </a:p>
          <a:p>
            <a:pPr lvl="1"/>
            <a:r>
              <a:rPr lang="en-US" dirty="0"/>
              <a:t>If you don’t know who you are, students will help you figure it out</a:t>
            </a:r>
          </a:p>
          <a:p>
            <a:pPr lvl="1"/>
            <a:r>
              <a:rPr lang="en-US" dirty="0"/>
              <a:t>Being open to who you are helps students be open to themselves</a:t>
            </a:r>
          </a:p>
          <a:p>
            <a:pPr lvl="1"/>
            <a:r>
              <a:rPr lang="en-US" dirty="0"/>
              <a:t>We are followed by our compassion and humility</a:t>
            </a:r>
          </a:p>
          <a:p>
            <a:pPr marL="457200" lvl="1" indent="0">
              <a:buNone/>
            </a:pPr>
            <a:endParaRPr lang="en-US" dirty="0"/>
          </a:p>
          <a:p>
            <a:endParaRPr lang="en-US" dirty="0"/>
          </a:p>
          <a:p>
            <a:pPr lvl="1"/>
            <a:endParaRPr lang="en-US" dirty="0"/>
          </a:p>
          <a:p>
            <a:pPr lvl="2"/>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3380" y="1664618"/>
            <a:ext cx="4942245" cy="4942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1993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Assessing yourself –  </a:t>
            </a:r>
            <a:br>
              <a:rPr lang="en-US" dirty="0"/>
            </a:br>
            <a:r>
              <a:rPr lang="en-US" dirty="0"/>
              <a:t>The power of vulnerability</a:t>
            </a:r>
          </a:p>
        </p:txBody>
      </p:sp>
      <p:sp>
        <p:nvSpPr>
          <p:cNvPr id="3" name="Content Placeholder 2"/>
          <p:cNvSpPr>
            <a:spLocks noGrp="1"/>
          </p:cNvSpPr>
          <p:nvPr>
            <p:ph idx="1"/>
          </p:nvPr>
        </p:nvSpPr>
        <p:spPr>
          <a:xfrm>
            <a:off x="1251678" y="1944710"/>
            <a:ext cx="10480976" cy="4739425"/>
          </a:xfrm>
        </p:spPr>
        <p:txBody>
          <a:bodyPr>
            <a:normAutofit/>
          </a:bodyPr>
          <a:lstStyle/>
          <a:p>
            <a:r>
              <a:rPr lang="en-US" sz="2400" dirty="0" err="1"/>
              <a:t>Brené</a:t>
            </a:r>
            <a:r>
              <a:rPr lang="en-US" sz="2400" dirty="0"/>
              <a:t> Brown Resources:</a:t>
            </a:r>
          </a:p>
          <a:p>
            <a:pPr lvl="1"/>
            <a:r>
              <a:rPr lang="en-US" sz="2000" dirty="0">
                <a:hlinkClick r:id="rId2"/>
              </a:rPr>
              <a:t>https://www.ted.com/talks/brene_brown_on_vulnerability</a:t>
            </a:r>
            <a:endParaRPr lang="en-US" sz="2000" dirty="0"/>
          </a:p>
          <a:p>
            <a:pPr lvl="1"/>
            <a:r>
              <a:rPr lang="en-US" sz="2000" dirty="0"/>
              <a:t>I Thought It Was Just Me (But It Isn’t)</a:t>
            </a:r>
          </a:p>
          <a:p>
            <a:pPr lvl="1"/>
            <a:r>
              <a:rPr lang="en-US" sz="2000" dirty="0"/>
              <a:t>The Gifts of Imperfection</a:t>
            </a:r>
          </a:p>
          <a:p>
            <a:pPr lvl="1"/>
            <a:r>
              <a:rPr lang="en-US" sz="2000" dirty="0"/>
              <a:t>Daring Greatly</a:t>
            </a:r>
          </a:p>
          <a:p>
            <a:pPr lvl="1"/>
            <a:r>
              <a:rPr lang="en-US" sz="2000" dirty="0"/>
              <a:t>Rising Strong</a:t>
            </a:r>
          </a:p>
          <a:p>
            <a:pPr lvl="1"/>
            <a:r>
              <a:rPr lang="en-US" sz="2000" dirty="0"/>
              <a:t>Braving the Wilderness</a:t>
            </a:r>
          </a:p>
          <a:p>
            <a:pPr lvl="1"/>
            <a:r>
              <a:rPr lang="en-US" sz="2000" dirty="0"/>
              <a:t>Dare to Lead</a:t>
            </a:r>
          </a:p>
          <a:p>
            <a:pPr lvl="1"/>
            <a:r>
              <a:rPr lang="en-US" sz="2000" dirty="0"/>
              <a:t>Daring Classrooms </a:t>
            </a:r>
            <a:r>
              <a:rPr lang="en-US" sz="2000" dirty="0">
                <a:hlinkClick r:id="rId3"/>
              </a:rPr>
              <a:t>https://brenebrown.com/daringclassrooms/</a:t>
            </a:r>
            <a:r>
              <a:rPr lang="en-US" sz="2000" dirty="0"/>
              <a:t> </a:t>
            </a:r>
          </a:p>
          <a:p>
            <a:pPr lvl="2"/>
            <a:r>
              <a:rPr lang="en-US" dirty="0">
                <a:hlinkClick r:id="rId4"/>
              </a:rPr>
              <a:t>https://www.youtube.com/watch?v=DVD8YRgA-ck</a:t>
            </a:r>
            <a:r>
              <a:rPr lang="en-US" dirty="0"/>
              <a:t> </a:t>
            </a:r>
          </a:p>
          <a:p>
            <a:pPr lvl="1"/>
            <a:r>
              <a:rPr lang="en-US" sz="2000" dirty="0"/>
              <a:t>The Call to Courage (on Netflix)</a:t>
            </a:r>
          </a:p>
          <a:p>
            <a:pPr lvl="1"/>
            <a:endParaRPr lang="en-US" dirty="0"/>
          </a:p>
          <a:p>
            <a:pPr lvl="2"/>
            <a:endParaRPr lang="en-US" dirty="0"/>
          </a:p>
        </p:txBody>
      </p:sp>
    </p:spTree>
    <p:extLst>
      <p:ext uri="{BB962C8B-B14F-4D97-AF65-F5344CB8AC3E}">
        <p14:creationId xmlns:p14="http://schemas.microsoft.com/office/powerpoint/2010/main" val="3268871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Assessing yourself – </a:t>
            </a:r>
            <a:br>
              <a:rPr lang="en-US" dirty="0"/>
            </a:br>
            <a:r>
              <a:rPr lang="en-US" dirty="0"/>
              <a:t>Assessment tools</a:t>
            </a:r>
          </a:p>
        </p:txBody>
      </p:sp>
      <p:sp>
        <p:nvSpPr>
          <p:cNvPr id="3" name="Content Placeholder 2"/>
          <p:cNvSpPr>
            <a:spLocks noGrp="1"/>
          </p:cNvSpPr>
          <p:nvPr>
            <p:ph idx="1"/>
          </p:nvPr>
        </p:nvSpPr>
        <p:spPr>
          <a:xfrm>
            <a:off x="1251678" y="2286000"/>
            <a:ext cx="10178322" cy="4114799"/>
          </a:xfrm>
        </p:spPr>
        <p:txBody>
          <a:bodyPr>
            <a:normAutofit/>
          </a:bodyPr>
          <a:lstStyle/>
          <a:p>
            <a:r>
              <a:rPr lang="en-US" dirty="0"/>
              <a:t>Gallup Strengths Finder </a:t>
            </a:r>
            <a:r>
              <a:rPr lang="en-US" dirty="0">
                <a:hlinkClick r:id="rId2"/>
              </a:rPr>
              <a:t>https://www.gallupstrengthscenter.com/home/en-us/strengthsfinder</a:t>
            </a:r>
            <a:endParaRPr lang="en-US" dirty="0"/>
          </a:p>
          <a:p>
            <a:r>
              <a:rPr lang="en-US" dirty="0"/>
              <a:t>Myers Briggs </a:t>
            </a:r>
            <a:r>
              <a:rPr lang="en-US" dirty="0">
                <a:hlinkClick r:id="rId3"/>
              </a:rPr>
              <a:t>https://www.16personalities.com/free-personality-test</a:t>
            </a:r>
            <a:endParaRPr lang="en-US" dirty="0"/>
          </a:p>
          <a:p>
            <a:r>
              <a:rPr lang="en-US" dirty="0"/>
              <a:t>Colors Test </a:t>
            </a:r>
            <a:r>
              <a:rPr lang="en-US" dirty="0">
                <a:hlinkClick r:id="rId4"/>
              </a:rPr>
              <a:t>https://365tests.com/personality-tests/free-color-personality-test/</a:t>
            </a:r>
            <a:endParaRPr lang="en-US" dirty="0"/>
          </a:p>
          <a:p>
            <a:r>
              <a:rPr lang="en-US" dirty="0"/>
              <a:t>Love Languages </a:t>
            </a:r>
            <a:r>
              <a:rPr lang="en-US" dirty="0">
                <a:hlinkClick r:id="rId5"/>
              </a:rPr>
              <a:t>https://www.5lovelanguages.com/</a:t>
            </a:r>
            <a:endParaRPr lang="en-US" dirty="0"/>
          </a:p>
          <a:p>
            <a:r>
              <a:rPr lang="en-US" dirty="0"/>
              <a:t>Attachment Style </a:t>
            </a:r>
            <a:r>
              <a:rPr lang="en-US" dirty="0">
                <a:hlinkClick r:id="rId6"/>
              </a:rPr>
              <a:t>https://dianepooleheller.com/attachment-test/</a:t>
            </a:r>
            <a:endParaRPr lang="en-US" dirty="0"/>
          </a:p>
          <a:p>
            <a:r>
              <a:rPr lang="en-US" dirty="0"/>
              <a:t>Compassion Fatigue and Satisfaction</a:t>
            </a:r>
          </a:p>
          <a:p>
            <a:r>
              <a:rPr lang="en-US" dirty="0"/>
              <a:t>Crucial C’s </a:t>
            </a:r>
          </a:p>
          <a:p>
            <a:r>
              <a:rPr lang="en-US" dirty="0"/>
              <a:t>Personality Priorities </a:t>
            </a:r>
          </a:p>
          <a:p>
            <a:r>
              <a:rPr lang="en-US" dirty="0"/>
              <a:t>Values Checklist</a:t>
            </a:r>
          </a:p>
          <a:p>
            <a:endParaRPr lang="en-US" dirty="0"/>
          </a:p>
        </p:txBody>
      </p:sp>
    </p:spTree>
    <p:extLst>
      <p:ext uri="{BB962C8B-B14F-4D97-AF65-F5344CB8AC3E}">
        <p14:creationId xmlns:p14="http://schemas.microsoft.com/office/powerpoint/2010/main" val="4100737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pathway to better relationships…</a:t>
            </a:r>
          </a:p>
        </p:txBody>
      </p:sp>
      <p:sp>
        <p:nvSpPr>
          <p:cNvPr id="3" name="Content Placeholder 2"/>
          <p:cNvSpPr>
            <a:spLocks noGrp="1"/>
          </p:cNvSpPr>
          <p:nvPr>
            <p:ph idx="1"/>
          </p:nvPr>
        </p:nvSpPr>
        <p:spPr>
          <a:xfrm>
            <a:off x="1251678" y="2286000"/>
            <a:ext cx="10178322" cy="4114799"/>
          </a:xfrm>
        </p:spPr>
        <p:txBody>
          <a:bodyPr>
            <a:normAutofit/>
          </a:bodyPr>
          <a:lstStyle/>
          <a:p>
            <a:r>
              <a:rPr lang="en-US" sz="3000" dirty="0"/>
              <a:t>Through knowing yourself and being aware of your needs, preferences and bias you are more likely to attune and connect with a child in a regulatory manner, helping the child meet their needs. </a:t>
            </a:r>
          </a:p>
          <a:p>
            <a:endParaRPr lang="en-US" dirty="0"/>
          </a:p>
        </p:txBody>
      </p:sp>
    </p:spTree>
    <p:extLst>
      <p:ext uri="{BB962C8B-B14F-4D97-AF65-F5344CB8AC3E}">
        <p14:creationId xmlns:p14="http://schemas.microsoft.com/office/powerpoint/2010/main" val="3708783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860" y="1100933"/>
            <a:ext cx="11681308" cy="1676400"/>
          </a:xfrm>
        </p:spPr>
        <p:txBody>
          <a:bodyPr>
            <a:normAutofit/>
          </a:bodyPr>
          <a:lstStyle/>
          <a:p>
            <a:pPr algn="ctr"/>
            <a:r>
              <a:rPr lang="en-US" sz="4600" b="1" dirty="0"/>
              <a:t>Foster resilience with the brain in mind</a:t>
            </a:r>
          </a:p>
        </p:txBody>
      </p:sp>
      <p:pic>
        <p:nvPicPr>
          <p:cNvPr id="4098" name="Picture 2" descr="C:\Users\thotchkin\AppData\Local\Microsoft\Windows\Temporary Internet Files\IE\A4FEXY76\cerebro-pesa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7116" y="1889362"/>
            <a:ext cx="5749383" cy="4594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358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2024" y="424399"/>
            <a:ext cx="9057707" cy="1143000"/>
          </a:xfrm>
        </p:spPr>
        <p:txBody>
          <a:bodyPr>
            <a:normAutofit fontScale="90000"/>
          </a:bodyPr>
          <a:lstStyle/>
          <a:p>
            <a:r>
              <a:rPr lang="en-US" dirty="0"/>
              <a:t>Let’s Speak the Same Language</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5733" y="1371600"/>
            <a:ext cx="6858000" cy="5136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2176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77738" y="587396"/>
            <a:ext cx="9542662" cy="6167209"/>
          </a:xfrm>
        </p:spPr>
        <p:txBody>
          <a:bodyPr>
            <a:normAutofit/>
          </a:bodyPr>
          <a:lstStyle/>
          <a:p>
            <a:pPr lvl="1"/>
            <a:r>
              <a:rPr lang="en-US" sz="2600" dirty="0"/>
              <a:t>Stop talking and listen</a:t>
            </a:r>
          </a:p>
          <a:p>
            <a:pPr lvl="2"/>
            <a:r>
              <a:rPr lang="en-US" sz="2600" dirty="0"/>
              <a:t>Remain in the right brain; just be present – don’t go to lecture, logic or reasoning</a:t>
            </a:r>
          </a:p>
          <a:p>
            <a:pPr lvl="2"/>
            <a:r>
              <a:rPr lang="en-US" sz="2600" dirty="0"/>
              <a:t>REGULATE YOURSELF</a:t>
            </a:r>
          </a:p>
          <a:p>
            <a:pPr lvl="3"/>
            <a:r>
              <a:rPr lang="en-US" sz="2600" dirty="0"/>
              <a:t>What are your sensations?</a:t>
            </a:r>
          </a:p>
          <a:p>
            <a:pPr lvl="3"/>
            <a:r>
              <a:rPr lang="en-US" sz="2600" dirty="0"/>
              <a:t>What are your emotions?</a:t>
            </a:r>
          </a:p>
          <a:p>
            <a:pPr lvl="3"/>
            <a:r>
              <a:rPr lang="en-US" sz="2600" dirty="0"/>
              <a:t>What are your thoughts or the story you are telling yourself?</a:t>
            </a:r>
          </a:p>
          <a:p>
            <a:pPr marL="914400" lvl="2" indent="0">
              <a:buNone/>
            </a:pPr>
            <a:endParaRPr lang="en-US" dirty="0"/>
          </a:p>
        </p:txBody>
      </p:sp>
    </p:spTree>
    <p:extLst>
      <p:ext uri="{BB962C8B-B14F-4D97-AF65-F5344CB8AC3E}">
        <p14:creationId xmlns:p14="http://schemas.microsoft.com/office/powerpoint/2010/main" val="4074903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98686" y="787231"/>
            <a:ext cx="5108428" cy="5553845"/>
          </a:xfrm>
        </p:spPr>
        <p:txBody>
          <a:bodyPr>
            <a:normAutofit/>
          </a:bodyPr>
          <a:lstStyle/>
          <a:p>
            <a:r>
              <a:rPr lang="en-US" sz="3600" dirty="0"/>
              <a:t>Tone of voice</a:t>
            </a:r>
          </a:p>
          <a:p>
            <a:r>
              <a:rPr lang="en-US" sz="3600" dirty="0"/>
              <a:t>Posture</a:t>
            </a:r>
          </a:p>
          <a:p>
            <a:r>
              <a:rPr lang="en-US" sz="3600" dirty="0"/>
              <a:t>Facial Expression</a:t>
            </a:r>
          </a:p>
          <a:p>
            <a:r>
              <a:rPr lang="en-US" sz="3600" dirty="0"/>
              <a:t>Gestures</a:t>
            </a:r>
          </a:p>
          <a:p>
            <a:r>
              <a:rPr lang="en-US" sz="3600" dirty="0"/>
              <a:t>Intensity of Response</a:t>
            </a:r>
          </a:p>
          <a:p>
            <a:r>
              <a:rPr lang="en-US" sz="3600" dirty="0"/>
              <a:t>Timing and Rhythm</a:t>
            </a:r>
          </a:p>
          <a:p>
            <a:r>
              <a:rPr lang="en-US" sz="3600" dirty="0"/>
              <a:t>Proximity</a:t>
            </a:r>
          </a:p>
          <a:p>
            <a:r>
              <a:rPr lang="en-US" sz="3600" dirty="0"/>
              <a:t>Touch</a:t>
            </a:r>
          </a:p>
          <a:p>
            <a:pPr marL="0" indent="0">
              <a:buNone/>
            </a:pPr>
            <a:endParaRPr lang="en-US" dirty="0"/>
          </a:p>
        </p:txBody>
      </p:sp>
    </p:spTree>
    <p:extLst>
      <p:ext uri="{BB962C8B-B14F-4D97-AF65-F5344CB8AC3E}">
        <p14:creationId xmlns:p14="http://schemas.microsoft.com/office/powerpoint/2010/main" val="3319238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77315" y="719866"/>
            <a:ext cx="8229600" cy="4525963"/>
          </a:xfrm>
        </p:spPr>
        <p:txBody>
          <a:bodyPr>
            <a:noAutofit/>
          </a:bodyPr>
          <a:lstStyle/>
          <a:p>
            <a:r>
              <a:rPr lang="en-US" sz="3600" dirty="0"/>
              <a:t>Attunement:</a:t>
            </a:r>
          </a:p>
          <a:p>
            <a:pPr lvl="1"/>
            <a:r>
              <a:rPr lang="en-US" sz="3600" dirty="0"/>
              <a:t>Reflect what you hear</a:t>
            </a:r>
          </a:p>
          <a:p>
            <a:pPr lvl="2"/>
            <a:r>
              <a:rPr lang="en-US" sz="3600" dirty="0"/>
              <a:t>Once you’ve listened, reflect back what you’ve heard.</a:t>
            </a:r>
          </a:p>
          <a:p>
            <a:pPr lvl="1"/>
            <a:r>
              <a:rPr lang="en-US" sz="3600" dirty="0"/>
              <a:t>Reflection, paraphrasing, validation</a:t>
            </a:r>
          </a:p>
          <a:p>
            <a:pPr lvl="2"/>
            <a:r>
              <a:rPr lang="en-US" sz="3600" dirty="0"/>
              <a:t>Even when you don’t like the behavior, acknowledge and embrace feelings. </a:t>
            </a:r>
          </a:p>
        </p:txBody>
      </p:sp>
    </p:spTree>
    <p:extLst>
      <p:ext uri="{BB962C8B-B14F-4D97-AF65-F5344CB8AC3E}">
        <p14:creationId xmlns:p14="http://schemas.microsoft.com/office/powerpoint/2010/main" val="3753942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1099" y="305176"/>
            <a:ext cx="10972800" cy="1143000"/>
          </a:xfrm>
        </p:spPr>
        <p:txBody>
          <a:bodyPr>
            <a:normAutofit/>
          </a:bodyPr>
          <a:lstStyle/>
          <a:p>
            <a:r>
              <a:rPr lang="en-US" b="1" dirty="0"/>
              <a:t>Foundational Concept</a:t>
            </a:r>
          </a:p>
        </p:txBody>
      </p:sp>
      <p:sp>
        <p:nvSpPr>
          <p:cNvPr id="5" name="Content Placeholder 4"/>
          <p:cNvSpPr>
            <a:spLocks noGrp="1"/>
          </p:cNvSpPr>
          <p:nvPr>
            <p:ph idx="1"/>
          </p:nvPr>
        </p:nvSpPr>
        <p:spPr>
          <a:xfrm>
            <a:off x="1558343" y="1944711"/>
            <a:ext cx="9633397" cy="3992450"/>
          </a:xfrm>
        </p:spPr>
        <p:txBody>
          <a:bodyPr>
            <a:normAutofit fontScale="92500" lnSpcReduction="20000"/>
          </a:bodyPr>
          <a:lstStyle/>
          <a:p>
            <a:pPr marL="0" indent="0" algn="ctr">
              <a:buNone/>
            </a:pPr>
            <a:r>
              <a:rPr lang="en-US" sz="3200" b="1" i="1" dirty="0"/>
              <a:t>In the end, children succeed because they feel they have a </a:t>
            </a:r>
            <a:r>
              <a:rPr lang="en-US" sz="3200" b="1" i="1" u="sng" dirty="0"/>
              <a:t>close relationship </a:t>
            </a:r>
            <a:r>
              <a:rPr lang="en-US" sz="3200" b="1" i="1" dirty="0"/>
              <a:t>with others, </a:t>
            </a:r>
            <a:r>
              <a:rPr lang="en-US" sz="3200" b="1" i="1" u="sng" dirty="0"/>
              <a:t>feel valued </a:t>
            </a:r>
            <a:r>
              <a:rPr lang="en-US" sz="3200" b="1" i="1" dirty="0"/>
              <a:t>in their communities, and have a </a:t>
            </a:r>
            <a:r>
              <a:rPr lang="en-US" sz="3200" b="1" i="1" u="sng" dirty="0"/>
              <a:t>sense of control </a:t>
            </a:r>
            <a:r>
              <a:rPr lang="en-US" sz="3200" b="1" i="1" dirty="0"/>
              <a:t>over some aspects of their lives; children who are in trouble feel isolated, useless to society, and powerless.</a:t>
            </a:r>
            <a:br>
              <a:rPr lang="en-US" sz="4800" b="1" i="1" dirty="0"/>
            </a:br>
            <a:endParaRPr lang="en-US" sz="4800" b="1" i="1" dirty="0"/>
          </a:p>
          <a:p>
            <a:pPr marL="0" indent="0" algn="ctr">
              <a:buNone/>
            </a:pPr>
            <a:r>
              <a:rPr lang="en-US" sz="3200" b="1" i="1" dirty="0"/>
              <a:t>-A Teacher’s Guide to Understanding and Motivating Students</a:t>
            </a:r>
            <a:endParaRPr lang="en-US" sz="3200" b="1" dirty="0"/>
          </a:p>
          <a:p>
            <a:endParaRPr lang="en-US" dirty="0"/>
          </a:p>
        </p:txBody>
      </p:sp>
    </p:spTree>
    <p:extLst>
      <p:ext uri="{BB962C8B-B14F-4D97-AF65-F5344CB8AC3E}">
        <p14:creationId xmlns:p14="http://schemas.microsoft.com/office/powerpoint/2010/main" val="2749241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81000"/>
            <a:ext cx="9737452" cy="758952"/>
          </a:xfrm>
        </p:spPr>
        <p:txBody>
          <a:bodyPr>
            <a:normAutofit fontScale="90000"/>
          </a:bodyPr>
          <a:lstStyle/>
          <a:p>
            <a:r>
              <a:rPr lang="en-US" b="1" dirty="0"/>
              <a:t>Healing through relationships…</a:t>
            </a:r>
          </a:p>
        </p:txBody>
      </p:sp>
      <p:sp>
        <p:nvSpPr>
          <p:cNvPr id="3" name="Content Placeholder 2"/>
          <p:cNvSpPr>
            <a:spLocks noGrp="1"/>
          </p:cNvSpPr>
          <p:nvPr>
            <p:ph sz="quarter" idx="1"/>
          </p:nvPr>
        </p:nvSpPr>
        <p:spPr>
          <a:xfrm>
            <a:off x="1710559" y="1389575"/>
            <a:ext cx="8839200" cy="4724400"/>
          </a:xfrm>
        </p:spPr>
        <p:txBody>
          <a:bodyPr>
            <a:normAutofit lnSpcReduction="10000"/>
          </a:bodyPr>
          <a:lstStyle/>
          <a:p>
            <a:r>
              <a:rPr lang="en-US" sz="2600" dirty="0"/>
              <a:t>Through this process you give:</a:t>
            </a:r>
          </a:p>
          <a:p>
            <a:pPr lvl="1"/>
            <a:r>
              <a:rPr lang="en-US" sz="2600" dirty="0"/>
              <a:t>Insight</a:t>
            </a:r>
          </a:p>
          <a:p>
            <a:pPr lvl="2"/>
            <a:r>
              <a:rPr lang="en-US" sz="2600" dirty="0"/>
              <a:t>Help kids understand their own feelings and the responses to difficult emotions</a:t>
            </a:r>
          </a:p>
          <a:p>
            <a:pPr lvl="1"/>
            <a:r>
              <a:rPr lang="en-US" sz="2600" dirty="0"/>
              <a:t>Empathy</a:t>
            </a:r>
          </a:p>
          <a:p>
            <a:pPr lvl="2"/>
            <a:r>
              <a:rPr lang="en-US" sz="2600" dirty="0"/>
              <a:t>Give kids practice reflecting on how their actions impact others</a:t>
            </a:r>
          </a:p>
          <a:p>
            <a:pPr lvl="1"/>
            <a:r>
              <a:rPr lang="en-US" sz="2600" dirty="0"/>
              <a:t>Repair</a:t>
            </a:r>
          </a:p>
          <a:p>
            <a:pPr lvl="2"/>
            <a:r>
              <a:rPr lang="en-US" sz="2600" dirty="0"/>
              <a:t>Give gives ability to make things right and ability to problem solve. </a:t>
            </a:r>
          </a:p>
          <a:p>
            <a:pPr lvl="2"/>
            <a:endParaRPr lang="en-US" dirty="0"/>
          </a:p>
        </p:txBody>
      </p:sp>
    </p:spTree>
    <p:extLst>
      <p:ext uri="{BB962C8B-B14F-4D97-AF65-F5344CB8AC3E}">
        <p14:creationId xmlns:p14="http://schemas.microsoft.com/office/powerpoint/2010/main" val="317966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Indicators of Well-being</a:t>
            </a:r>
          </a:p>
        </p:txBody>
      </p:sp>
    </p:spTree>
    <p:extLst>
      <p:ext uri="{BB962C8B-B14F-4D97-AF65-F5344CB8AC3E}">
        <p14:creationId xmlns:p14="http://schemas.microsoft.com/office/powerpoint/2010/main" val="33118226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5066" y="85659"/>
            <a:ext cx="10178322" cy="1510810"/>
          </a:xfrm>
        </p:spPr>
        <p:txBody>
          <a:bodyPr>
            <a:normAutofit/>
          </a:bodyPr>
          <a:lstStyle/>
          <a:p>
            <a:br>
              <a:rPr lang="en-US" dirty="0"/>
            </a:br>
            <a:r>
              <a:rPr lang="en-US" dirty="0"/>
              <a:t>Indicators of Well-being</a:t>
            </a:r>
          </a:p>
        </p:txBody>
      </p:sp>
      <p:sp>
        <p:nvSpPr>
          <p:cNvPr id="3" name="Content Placeholder 2"/>
          <p:cNvSpPr>
            <a:spLocks noGrp="1"/>
          </p:cNvSpPr>
          <p:nvPr>
            <p:ph idx="1"/>
          </p:nvPr>
        </p:nvSpPr>
        <p:spPr>
          <a:xfrm>
            <a:off x="1251678" y="1893195"/>
            <a:ext cx="10178322" cy="4765184"/>
          </a:xfrm>
        </p:spPr>
        <p:txBody>
          <a:bodyPr>
            <a:noAutofit/>
          </a:bodyPr>
          <a:lstStyle/>
          <a:p>
            <a:r>
              <a:rPr lang="en-US" sz="2100" b="1" u="sng" dirty="0"/>
              <a:t>Safety</a:t>
            </a:r>
            <a:r>
              <a:rPr lang="en-US" sz="2100" dirty="0"/>
              <a:t> – physical, emotional, and mental safety; state in which conditions that could cause harm are controlled in order to preserve health and well-being; a sense of stability and security</a:t>
            </a:r>
          </a:p>
          <a:p>
            <a:r>
              <a:rPr lang="en-US" sz="2100" b="1" u="sng" dirty="0"/>
              <a:t>Connection/Belonging</a:t>
            </a:r>
            <a:r>
              <a:rPr lang="en-US" sz="2100" dirty="0"/>
              <a:t> – state in which a person is linked or associated with something else and experiences a sense of fitting in or feeling like they matter; we are hardwired for connection; we feel seen, heard, and accepted for who we really are</a:t>
            </a:r>
          </a:p>
          <a:p>
            <a:r>
              <a:rPr lang="en-US" sz="2100" b="1" u="sng" dirty="0"/>
              <a:t>Meaning/Purpose</a:t>
            </a:r>
            <a:r>
              <a:rPr lang="en-US" sz="2100" dirty="0"/>
              <a:t> – a state in which you feel a sense of direction, determination, and fulfillment; not “everything happens for a reason” but “in everything, I can find my meaning and purpose”</a:t>
            </a:r>
          </a:p>
          <a:p>
            <a:r>
              <a:rPr lang="en-US" sz="2100" b="1" u="sng" dirty="0"/>
              <a:t>Efficacy</a:t>
            </a:r>
            <a:r>
              <a:rPr lang="en-US" sz="2100" dirty="0"/>
              <a:t> – ability to achieve and feel a sense of self-actualization and mastery; have a sense of control within our world when others honor our thoughts, feelings, and perceptions; we feel capable and courageous</a:t>
            </a:r>
          </a:p>
          <a:p>
            <a:pPr marL="0" indent="0">
              <a:buNone/>
            </a:pPr>
            <a:r>
              <a:rPr lang="en-US" sz="1800" dirty="0"/>
              <a:t>	</a:t>
            </a:r>
          </a:p>
          <a:p>
            <a:endParaRPr lang="en-US" sz="1800" dirty="0"/>
          </a:p>
        </p:txBody>
      </p:sp>
    </p:spTree>
    <p:extLst>
      <p:ext uri="{BB962C8B-B14F-4D97-AF65-F5344CB8AC3E}">
        <p14:creationId xmlns:p14="http://schemas.microsoft.com/office/powerpoint/2010/main" val="6331383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a:t>
            </a:r>
          </a:p>
        </p:txBody>
      </p:sp>
    </p:spTree>
    <p:extLst>
      <p:ext uri="{BB962C8B-B14F-4D97-AF65-F5344CB8AC3E}">
        <p14:creationId xmlns:p14="http://schemas.microsoft.com/office/powerpoint/2010/main" val="29952326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99246" y="457200"/>
            <a:ext cx="3092117" cy="1196670"/>
          </a:xfrm>
        </p:spPr>
        <p:txBody>
          <a:bodyPr/>
          <a:lstStyle/>
          <a:p>
            <a:r>
              <a:rPr lang="en-US" dirty="0"/>
              <a:t>Stressed brains can’t learn!</a:t>
            </a:r>
          </a:p>
        </p:txBody>
      </p:sp>
      <p:sp>
        <p:nvSpPr>
          <p:cNvPr id="4" name="Text Placeholder 3"/>
          <p:cNvSpPr>
            <a:spLocks noGrp="1"/>
          </p:cNvSpPr>
          <p:nvPr>
            <p:ph type="body" sz="half" idx="2"/>
          </p:nvPr>
        </p:nvSpPr>
        <p:spPr/>
        <p:txBody>
          <a:bodyPr/>
          <a:lstStyle/>
          <a:p>
            <a:r>
              <a:rPr lang="en-US" dirty="0"/>
              <a:t>Safety is essential for learning!</a:t>
            </a:r>
          </a:p>
          <a:p>
            <a:r>
              <a:rPr lang="en-US" dirty="0"/>
              <a:t>Without safety, all of your hard work is for nothing…</a:t>
            </a:r>
          </a:p>
        </p:txBody>
      </p:sp>
      <p:sp>
        <p:nvSpPr>
          <p:cNvPr id="5" name="TextBox 4"/>
          <p:cNvSpPr txBox="1"/>
          <p:nvPr/>
        </p:nvSpPr>
        <p:spPr>
          <a:xfrm>
            <a:off x="965915" y="1197735"/>
            <a:ext cx="5550795" cy="1569660"/>
          </a:xfrm>
          <a:prstGeom prst="rect">
            <a:avLst/>
          </a:prstGeom>
          <a:noFill/>
        </p:spPr>
        <p:txBody>
          <a:bodyPr wrap="square" rtlCol="0">
            <a:spAutoFit/>
          </a:bodyPr>
          <a:lstStyle/>
          <a:p>
            <a:pPr defTabSz="457200"/>
            <a:r>
              <a:rPr lang="en-US" sz="2400" dirty="0">
                <a:solidFill>
                  <a:prstClr val="black"/>
                </a:solidFill>
                <a:hlinkClick r:id="rId2"/>
              </a:rPr>
              <a:t>https://www.kidsinthehouse.com/special-needs/other-disabilities-or-impairments/why-a-brain-under-stress-cant-learn-new-information</a:t>
            </a:r>
            <a:endParaRPr lang="en-US" sz="2400" dirty="0">
              <a:solidFill>
                <a:prstClr val="black"/>
              </a:solidFill>
            </a:endParaRPr>
          </a:p>
        </p:txBody>
      </p:sp>
    </p:spTree>
    <p:extLst>
      <p:ext uri="{BB962C8B-B14F-4D97-AF65-F5344CB8AC3E}">
        <p14:creationId xmlns:p14="http://schemas.microsoft.com/office/powerpoint/2010/main" val="14335584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Creating Safety in the classroom</a:t>
            </a:r>
          </a:p>
        </p:txBody>
      </p:sp>
      <p:sp>
        <p:nvSpPr>
          <p:cNvPr id="6" name="Text Placeholder 5"/>
          <p:cNvSpPr>
            <a:spLocks noGrp="1"/>
          </p:cNvSpPr>
          <p:nvPr>
            <p:ph type="body" sz="half" idx="2"/>
          </p:nvPr>
        </p:nvSpPr>
        <p:spPr/>
        <p:txBody>
          <a:bodyPr>
            <a:normAutofit/>
          </a:bodyPr>
          <a:lstStyle/>
          <a:p>
            <a:r>
              <a:rPr lang="en-US" u="sng" dirty="0"/>
              <a:t>Interventions to utilize:</a:t>
            </a:r>
          </a:p>
          <a:p>
            <a:r>
              <a:rPr lang="en-US" dirty="0"/>
              <a:t>Basic needs met</a:t>
            </a:r>
          </a:p>
          <a:p>
            <a:r>
              <a:rPr lang="en-US" dirty="0"/>
              <a:t>I wish my teacher knew…</a:t>
            </a:r>
          </a:p>
          <a:p>
            <a:r>
              <a:rPr lang="en-US" dirty="0"/>
              <a:t>Check in’s</a:t>
            </a:r>
          </a:p>
          <a:p>
            <a:r>
              <a:rPr lang="en-US" dirty="0"/>
              <a:t>Consistency &amp; Routine</a:t>
            </a:r>
          </a:p>
          <a:p>
            <a:r>
              <a:rPr lang="en-US" dirty="0"/>
              <a:t>Norms</a:t>
            </a:r>
          </a:p>
          <a:p>
            <a:r>
              <a:rPr lang="en-US" dirty="0"/>
              <a:t>Peace corners</a:t>
            </a:r>
          </a:p>
          <a:p>
            <a:r>
              <a:rPr lang="en-US" dirty="0">
                <a:hlinkClick r:id="rId2"/>
              </a:rPr>
              <a:t>https://www.mrsbeattiesclassroom.com/</a:t>
            </a:r>
            <a:endParaRPr lang="en-US" dirty="0"/>
          </a:p>
          <a:p>
            <a:endParaRPr lang="en-US" dirty="0"/>
          </a:p>
          <a:p>
            <a:endParaRPr lang="en-US" dirty="0"/>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972" t="18351" r="4423" b="15056"/>
          <a:stretch/>
        </p:blipFill>
        <p:spPr bwMode="auto">
          <a:xfrm>
            <a:off x="515156" y="1068947"/>
            <a:ext cx="6555150" cy="4765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06004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Turn – pair - share</a:t>
            </a:r>
          </a:p>
        </p:txBody>
      </p:sp>
      <p:sp>
        <p:nvSpPr>
          <p:cNvPr id="6" name="Content Placeholder 5"/>
          <p:cNvSpPr>
            <a:spLocks noGrp="1"/>
          </p:cNvSpPr>
          <p:nvPr>
            <p:ph idx="1"/>
          </p:nvPr>
        </p:nvSpPr>
        <p:spPr>
          <a:xfrm>
            <a:off x="1251678" y="1988721"/>
            <a:ext cx="4864507" cy="4587692"/>
          </a:xfrm>
        </p:spPr>
        <p:txBody>
          <a:bodyPr>
            <a:normAutofit/>
          </a:bodyPr>
          <a:lstStyle/>
          <a:p>
            <a:pPr marL="0" indent="0">
              <a:buNone/>
            </a:pPr>
            <a:r>
              <a:rPr lang="en-US" sz="3600" dirty="0"/>
              <a:t>Identify1-2 interventions you can utilize in your classroom or within relationships to create a sense of safety for kids.</a:t>
            </a:r>
          </a:p>
        </p:txBody>
      </p:sp>
      <p:pic>
        <p:nvPicPr>
          <p:cNvPr id="4"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0576" y="1441240"/>
            <a:ext cx="4934426" cy="4934426"/>
          </a:xfrm>
          <a:prstGeom prst="rect">
            <a:avLst/>
          </a:prstGeom>
        </p:spPr>
      </p:pic>
    </p:spTree>
    <p:extLst>
      <p:ext uri="{BB962C8B-B14F-4D97-AF65-F5344CB8AC3E}">
        <p14:creationId xmlns:p14="http://schemas.microsoft.com/office/powerpoint/2010/main" val="5570261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Connection/</a:t>
            </a:r>
            <a:br>
              <a:rPr lang="en-US" dirty="0"/>
            </a:br>
            <a:r>
              <a:rPr lang="en-US" dirty="0"/>
              <a:t>Belonging</a:t>
            </a:r>
          </a:p>
        </p:txBody>
      </p:sp>
    </p:spTree>
    <p:extLst>
      <p:ext uri="{BB962C8B-B14F-4D97-AF65-F5344CB8AC3E}">
        <p14:creationId xmlns:p14="http://schemas.microsoft.com/office/powerpoint/2010/main" val="25085881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Sweet </a:t>
            </a:r>
            <a:r>
              <a:rPr lang="en-US" dirty="0" err="1"/>
              <a:t>caroline</a:t>
            </a:r>
            <a:endParaRPr lang="en-US" dirty="0"/>
          </a:p>
        </p:txBody>
      </p:sp>
      <p:sp>
        <p:nvSpPr>
          <p:cNvPr id="4" name="Text Placeholder 3"/>
          <p:cNvSpPr>
            <a:spLocks noGrp="1"/>
          </p:cNvSpPr>
          <p:nvPr>
            <p:ph type="body" sz="half" idx="2"/>
          </p:nvPr>
        </p:nvSpPr>
        <p:spPr/>
        <p:txBody>
          <a:bodyPr/>
          <a:lstStyle/>
          <a:p>
            <a:r>
              <a:rPr lang="en-US" dirty="0"/>
              <a:t>Why do so many Boston Red Sox fans react to this song in such a unified, positive way?</a:t>
            </a:r>
          </a:p>
          <a:p>
            <a:r>
              <a:rPr lang="en-US" dirty="0"/>
              <a:t>Why do others react to this song in such a unified, positive way?</a:t>
            </a:r>
          </a:p>
          <a:p>
            <a:r>
              <a:rPr lang="en-US" dirty="0"/>
              <a:t>Remember – we are hardwired for connection!</a:t>
            </a:r>
          </a:p>
        </p:txBody>
      </p:sp>
      <p:sp>
        <p:nvSpPr>
          <p:cNvPr id="5" name="TextBox 4"/>
          <p:cNvSpPr txBox="1"/>
          <p:nvPr/>
        </p:nvSpPr>
        <p:spPr>
          <a:xfrm>
            <a:off x="965915" y="1197735"/>
            <a:ext cx="5550795" cy="1938992"/>
          </a:xfrm>
          <a:prstGeom prst="rect">
            <a:avLst/>
          </a:prstGeom>
          <a:noFill/>
        </p:spPr>
        <p:txBody>
          <a:bodyPr wrap="square" rtlCol="0">
            <a:spAutoFit/>
          </a:bodyPr>
          <a:lstStyle/>
          <a:p>
            <a:pPr defTabSz="457200"/>
            <a:r>
              <a:rPr lang="en-US" sz="2400" dirty="0">
                <a:solidFill>
                  <a:prstClr val="black"/>
                </a:solidFill>
                <a:hlinkClick r:id="rId2"/>
              </a:rPr>
              <a:t>https://www.bing.com/videos/search?q=sweet+caroline+youtube+red+sox&amp;qpvt=sweet+caroline+youtube+red+sox&amp;view=detail&amp;mid=7F17BF7132CD528D96E07F17BF7132CD528D96E0&amp;&amp;FORM=VDRVRV</a:t>
            </a:r>
            <a:r>
              <a:rPr lang="en-US" sz="2400" dirty="0">
                <a:solidFill>
                  <a:prstClr val="black"/>
                </a:solidFill>
              </a:rPr>
              <a:t> </a:t>
            </a:r>
          </a:p>
        </p:txBody>
      </p:sp>
    </p:spTree>
    <p:extLst>
      <p:ext uri="{BB962C8B-B14F-4D97-AF65-F5344CB8AC3E}">
        <p14:creationId xmlns:p14="http://schemas.microsoft.com/office/powerpoint/2010/main" val="23517634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Creating connection and belonging in the classroom</a:t>
            </a:r>
          </a:p>
        </p:txBody>
      </p:sp>
      <p:sp>
        <p:nvSpPr>
          <p:cNvPr id="6" name="Text Placeholder 5"/>
          <p:cNvSpPr>
            <a:spLocks noGrp="1"/>
          </p:cNvSpPr>
          <p:nvPr>
            <p:ph type="body" sz="half" idx="2"/>
          </p:nvPr>
        </p:nvSpPr>
        <p:spPr>
          <a:xfrm>
            <a:off x="8337885" y="1741335"/>
            <a:ext cx="3092115" cy="4962245"/>
          </a:xfrm>
        </p:spPr>
        <p:txBody>
          <a:bodyPr>
            <a:normAutofit/>
          </a:bodyPr>
          <a:lstStyle/>
          <a:p>
            <a:r>
              <a:rPr lang="en-US" u="sng" dirty="0"/>
              <a:t>Interventions to utilize:</a:t>
            </a:r>
          </a:p>
          <a:p>
            <a:r>
              <a:rPr lang="en-US" dirty="0"/>
              <a:t>Come up with a class theme song, mantra, chant, etc.</a:t>
            </a:r>
          </a:p>
          <a:p>
            <a:r>
              <a:rPr lang="en-US" dirty="0"/>
              <a:t>Get to know your students (those assessments are helpful)</a:t>
            </a:r>
          </a:p>
          <a:p>
            <a:r>
              <a:rPr lang="en-US" dirty="0"/>
              <a:t>Circles</a:t>
            </a:r>
          </a:p>
          <a:p>
            <a:r>
              <a:rPr lang="en-US" dirty="0"/>
              <a:t>Pair students with others intentionally to create connection</a:t>
            </a:r>
          </a:p>
          <a:p>
            <a:r>
              <a:rPr lang="en-US" dirty="0"/>
              <a:t>Allow for small group work</a:t>
            </a:r>
          </a:p>
          <a:p>
            <a:r>
              <a:rPr lang="en-US" dirty="0"/>
              <a:t>Hobbies/Clubs</a:t>
            </a:r>
          </a:p>
          <a:p>
            <a:r>
              <a:rPr lang="en-US" dirty="0"/>
              <a:t>Lunch groups</a:t>
            </a:r>
          </a:p>
          <a:p>
            <a:r>
              <a:rPr lang="en-US" dirty="0"/>
              <a:t>Strengths building</a:t>
            </a:r>
          </a:p>
        </p:txBody>
      </p:sp>
      <p:sp>
        <p:nvSpPr>
          <p:cNvPr id="3" name="AutoShape 2" descr="Image result for connection and belonging"/>
          <p:cNvSpPr>
            <a:spLocks noChangeAspect="1" noChangeArrowheads="1"/>
          </p:cNvSpPr>
          <p:nvPr/>
        </p:nvSpPr>
        <p:spPr bwMode="auto">
          <a:xfrm>
            <a:off x="155575" y="-144463"/>
            <a:ext cx="2578818" cy="25788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stretch>
            <a:fillRect/>
          </a:stretch>
        </p:blipFill>
        <p:spPr>
          <a:xfrm>
            <a:off x="567588" y="1404653"/>
            <a:ext cx="6431457" cy="4287638"/>
          </a:xfrm>
          <a:prstGeom prst="rect">
            <a:avLst/>
          </a:prstGeom>
        </p:spPr>
      </p:pic>
    </p:spTree>
    <p:extLst>
      <p:ext uri="{BB962C8B-B14F-4D97-AF65-F5344CB8AC3E}">
        <p14:creationId xmlns:p14="http://schemas.microsoft.com/office/powerpoint/2010/main" val="1284985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5064" y="565214"/>
            <a:ext cx="10171931" cy="5175521"/>
          </a:xfrm>
        </p:spPr>
        <p:txBody>
          <a:bodyPr>
            <a:normAutofit fontScale="90000"/>
          </a:bodyPr>
          <a:lstStyle/>
          <a:p>
            <a:r>
              <a:rPr lang="en-US" dirty="0"/>
              <a:t>R</a:t>
            </a:r>
            <a:r>
              <a:rPr lang="en-US" sz="3900" dirty="0">
                <a:latin typeface="Arial" panose="020B0604020202020204" pitchFamily="34" charset="0"/>
                <a:cs typeface="Arial" panose="020B0604020202020204" pitchFamily="34" charset="0"/>
              </a:rPr>
              <a:t>elationships</a:t>
            </a:r>
            <a:br>
              <a:rPr lang="en-US" dirty="0"/>
            </a:br>
            <a:r>
              <a:rPr lang="en-US" dirty="0"/>
              <a:t>I</a:t>
            </a:r>
            <a:r>
              <a:rPr lang="en-US" sz="3900" dirty="0">
                <a:latin typeface="Arial" panose="020B0604020202020204" pitchFamily="34" charset="0"/>
                <a:cs typeface="Arial" panose="020B0604020202020204" pitchFamily="34" charset="0"/>
              </a:rPr>
              <a:t>ndicators of well-being</a:t>
            </a:r>
            <a:br>
              <a:rPr lang="en-US" dirty="0"/>
            </a:br>
            <a:r>
              <a:rPr lang="en-US" dirty="0"/>
              <a:t>S</a:t>
            </a:r>
            <a:r>
              <a:rPr lang="en-US" sz="3900" dirty="0">
                <a:latin typeface="Arial" panose="020B0604020202020204" pitchFamily="34" charset="0"/>
                <a:cs typeface="Arial" panose="020B0604020202020204" pitchFamily="34" charset="0"/>
              </a:rPr>
              <a:t>ocial Emotional learning</a:t>
            </a:r>
            <a:br>
              <a:rPr lang="en-US" dirty="0"/>
            </a:br>
            <a:r>
              <a:rPr lang="en-US" dirty="0"/>
              <a:t>E</a:t>
            </a:r>
            <a:r>
              <a:rPr lang="en-US" sz="3900" dirty="0">
                <a:latin typeface="Arial" panose="020B0604020202020204" pitchFamily="34" charset="0"/>
                <a:cs typeface="Arial" panose="020B0604020202020204" pitchFamily="34" charset="0"/>
              </a:rPr>
              <a:t>nhance</a:t>
            </a:r>
            <a:endParaRPr lang="en-US" sz="3900" dirty="0"/>
          </a:p>
        </p:txBody>
      </p:sp>
      <p:sp>
        <p:nvSpPr>
          <p:cNvPr id="3" name="TextBox 2"/>
          <p:cNvSpPr txBox="1"/>
          <p:nvPr/>
        </p:nvSpPr>
        <p:spPr>
          <a:xfrm>
            <a:off x="1814732" y="6362169"/>
            <a:ext cx="5043267" cy="369332"/>
          </a:xfrm>
          <a:prstGeom prst="rect">
            <a:avLst/>
          </a:prstGeom>
          <a:noFill/>
        </p:spPr>
        <p:txBody>
          <a:bodyPr wrap="square" rtlCol="0">
            <a:spAutoFit/>
          </a:bodyPr>
          <a:lstStyle/>
          <a:p>
            <a:r>
              <a:rPr lang="en-US" dirty="0">
                <a:hlinkClick r:id="rId2"/>
              </a:rPr>
              <a:t>https://www.youtube.com/watch?v=zdHFEkNZM9k</a:t>
            </a:r>
            <a:endParaRPr lang="en-US" dirty="0"/>
          </a:p>
        </p:txBody>
      </p:sp>
    </p:spTree>
    <p:extLst>
      <p:ext uri="{BB962C8B-B14F-4D97-AF65-F5344CB8AC3E}">
        <p14:creationId xmlns:p14="http://schemas.microsoft.com/office/powerpoint/2010/main" val="17230778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Turn – pair - share</a:t>
            </a:r>
          </a:p>
        </p:txBody>
      </p:sp>
      <p:sp>
        <p:nvSpPr>
          <p:cNvPr id="6" name="Content Placeholder 5"/>
          <p:cNvSpPr>
            <a:spLocks noGrp="1"/>
          </p:cNvSpPr>
          <p:nvPr>
            <p:ph idx="1"/>
          </p:nvPr>
        </p:nvSpPr>
        <p:spPr>
          <a:xfrm>
            <a:off x="1251678" y="1552716"/>
            <a:ext cx="4440613" cy="4533362"/>
          </a:xfrm>
        </p:spPr>
        <p:txBody>
          <a:bodyPr>
            <a:noAutofit/>
          </a:bodyPr>
          <a:lstStyle/>
          <a:p>
            <a:pPr marL="0" indent="0">
              <a:buNone/>
            </a:pPr>
            <a:r>
              <a:rPr lang="en-US" sz="3600" dirty="0"/>
              <a:t>Identify 1-2 interventions you can utilize in your classroom or within relationships to create a sense of connection/belonging for students.</a:t>
            </a:r>
          </a:p>
        </p:txBody>
      </p:sp>
      <p:pic>
        <p:nvPicPr>
          <p:cNvPr id="2" name="Picture 1"/>
          <p:cNvPicPr>
            <a:picLocks noChangeAspect="1"/>
          </p:cNvPicPr>
          <p:nvPr/>
        </p:nvPicPr>
        <p:blipFill>
          <a:blip r:embed="rId2"/>
          <a:stretch>
            <a:fillRect/>
          </a:stretch>
        </p:blipFill>
        <p:spPr>
          <a:xfrm>
            <a:off x="6471828" y="2097374"/>
            <a:ext cx="4853966" cy="3765846"/>
          </a:xfrm>
          <a:prstGeom prst="rect">
            <a:avLst/>
          </a:prstGeom>
        </p:spPr>
      </p:pic>
    </p:spTree>
    <p:extLst>
      <p:ext uri="{BB962C8B-B14F-4D97-AF65-F5344CB8AC3E}">
        <p14:creationId xmlns:p14="http://schemas.microsoft.com/office/powerpoint/2010/main" val="41614495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Meaning/ purpose</a:t>
            </a:r>
          </a:p>
        </p:txBody>
      </p:sp>
    </p:spTree>
    <p:extLst>
      <p:ext uri="{BB962C8B-B14F-4D97-AF65-F5344CB8AC3E}">
        <p14:creationId xmlns:p14="http://schemas.microsoft.com/office/powerpoint/2010/main" val="4512906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The impact of purpose and meaning</a:t>
            </a:r>
          </a:p>
        </p:txBody>
      </p:sp>
      <p:sp>
        <p:nvSpPr>
          <p:cNvPr id="6" name="Text Placeholder 5"/>
          <p:cNvSpPr>
            <a:spLocks noGrp="1"/>
          </p:cNvSpPr>
          <p:nvPr>
            <p:ph type="body" sz="half" idx="2"/>
          </p:nvPr>
        </p:nvSpPr>
        <p:spPr/>
        <p:txBody>
          <a:bodyPr/>
          <a:lstStyle/>
          <a:p>
            <a:r>
              <a:rPr lang="en-US" u="sng" dirty="0"/>
              <a:t>Humans are hardwired for direction, purpose, finding meaning…</a:t>
            </a:r>
          </a:p>
          <a:p>
            <a:r>
              <a:rPr lang="en-US" dirty="0"/>
              <a:t>Help kids find their moments of meaning at school</a:t>
            </a:r>
          </a:p>
          <a:p>
            <a:r>
              <a:rPr lang="en-US" dirty="0"/>
              <a:t>You matter, we need you!</a:t>
            </a:r>
          </a:p>
          <a:p>
            <a:r>
              <a:rPr lang="en-US" dirty="0"/>
              <a:t>Servant leadership</a:t>
            </a:r>
          </a:p>
          <a:p>
            <a:r>
              <a:rPr lang="en-US" dirty="0"/>
              <a:t>Vision mapping</a:t>
            </a:r>
          </a:p>
          <a:p>
            <a:r>
              <a:rPr lang="en-US" dirty="0"/>
              <a:t>Practice gratitude</a:t>
            </a:r>
          </a:p>
          <a:p>
            <a:r>
              <a:rPr lang="en-US" dirty="0"/>
              <a:t>Give “jobs” in the classroom</a:t>
            </a:r>
          </a:p>
          <a:p>
            <a:endParaRPr lang="en-US" dirty="0"/>
          </a:p>
          <a:p>
            <a:endParaRPr lang="en-US" dirty="0"/>
          </a:p>
        </p:txBody>
      </p:sp>
      <p:sp>
        <p:nvSpPr>
          <p:cNvPr id="2" name="Content Placeholder 1"/>
          <p:cNvSpPr>
            <a:spLocks noGrp="1"/>
          </p:cNvSpPr>
          <p:nvPr>
            <p:ph idx="1"/>
          </p:nvPr>
        </p:nvSpPr>
        <p:spPr/>
        <p:txBody>
          <a:bodyPr/>
          <a:lstStyle/>
          <a:p>
            <a:r>
              <a:rPr lang="en-US" dirty="0">
                <a:hlinkClick r:id="rId2"/>
              </a:rPr>
              <a:t>https://www.youtube.com/watch?v=YHwTbONqxqE</a:t>
            </a:r>
            <a:endParaRPr lang="en-US" dirty="0"/>
          </a:p>
        </p:txBody>
      </p:sp>
    </p:spTree>
    <p:extLst>
      <p:ext uri="{BB962C8B-B14F-4D97-AF65-F5344CB8AC3E}">
        <p14:creationId xmlns:p14="http://schemas.microsoft.com/office/powerpoint/2010/main" val="19264273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Creating meaning and purpose in the classroom</a:t>
            </a:r>
          </a:p>
        </p:txBody>
      </p:sp>
      <p:sp>
        <p:nvSpPr>
          <p:cNvPr id="6" name="Text Placeholder 5"/>
          <p:cNvSpPr>
            <a:spLocks noGrp="1"/>
          </p:cNvSpPr>
          <p:nvPr>
            <p:ph type="body" sz="half" idx="2"/>
          </p:nvPr>
        </p:nvSpPr>
        <p:spPr/>
        <p:txBody>
          <a:bodyPr/>
          <a:lstStyle/>
          <a:p>
            <a:r>
              <a:rPr lang="en-US" dirty="0"/>
              <a:t>Interventions to utilize:</a:t>
            </a:r>
          </a:p>
          <a:p>
            <a:r>
              <a:rPr lang="en-US" dirty="0"/>
              <a:t>Practice gratitude</a:t>
            </a:r>
          </a:p>
          <a:p>
            <a:r>
              <a:rPr lang="en-US" dirty="0"/>
              <a:t>Give “jobs” in the classroom</a:t>
            </a:r>
          </a:p>
          <a:p>
            <a:r>
              <a:rPr lang="en-US" dirty="0"/>
              <a:t>Create diplomacy and community</a:t>
            </a:r>
          </a:p>
          <a:p>
            <a:r>
              <a:rPr lang="en-US" dirty="0"/>
              <a:t>Explore servant leadership</a:t>
            </a:r>
          </a:p>
          <a:p>
            <a:r>
              <a:rPr lang="en-US" dirty="0"/>
              <a:t>The science of mattering</a:t>
            </a:r>
          </a:p>
          <a:p>
            <a:endParaRPr lang="en-US"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6915"/>
          <a:stretch/>
        </p:blipFill>
        <p:spPr bwMode="auto">
          <a:xfrm>
            <a:off x="643944" y="927279"/>
            <a:ext cx="6456609" cy="4636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05863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Turn – pair - share</a:t>
            </a:r>
          </a:p>
        </p:txBody>
      </p:sp>
      <p:sp>
        <p:nvSpPr>
          <p:cNvPr id="6" name="Content Placeholder 5"/>
          <p:cNvSpPr>
            <a:spLocks noGrp="1"/>
          </p:cNvSpPr>
          <p:nvPr>
            <p:ph idx="1"/>
          </p:nvPr>
        </p:nvSpPr>
        <p:spPr>
          <a:xfrm>
            <a:off x="1584737" y="1758607"/>
            <a:ext cx="3889551" cy="4533362"/>
          </a:xfrm>
        </p:spPr>
        <p:txBody>
          <a:bodyPr>
            <a:normAutofit/>
          </a:bodyPr>
          <a:lstStyle/>
          <a:p>
            <a:pPr marL="0" indent="0">
              <a:buNone/>
            </a:pPr>
            <a:r>
              <a:rPr lang="en-US" sz="3200" dirty="0"/>
              <a:t>Identify 1-2 interventions you can utilize in your classroom or within relationships to create a sense of meaning/purpose for kids.</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6915"/>
          <a:stretch/>
        </p:blipFill>
        <p:spPr bwMode="auto">
          <a:xfrm>
            <a:off x="6002166" y="2134909"/>
            <a:ext cx="5137492" cy="3689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66008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Efficacy</a:t>
            </a:r>
          </a:p>
        </p:txBody>
      </p:sp>
    </p:spTree>
    <p:extLst>
      <p:ext uri="{BB962C8B-B14F-4D97-AF65-F5344CB8AC3E}">
        <p14:creationId xmlns:p14="http://schemas.microsoft.com/office/powerpoint/2010/main" val="19093533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Creating Efficacy in the classroom</a:t>
            </a:r>
          </a:p>
        </p:txBody>
      </p:sp>
      <p:sp>
        <p:nvSpPr>
          <p:cNvPr id="6" name="Text Placeholder 5"/>
          <p:cNvSpPr>
            <a:spLocks noGrp="1"/>
          </p:cNvSpPr>
          <p:nvPr>
            <p:ph type="body" sz="half" idx="2"/>
          </p:nvPr>
        </p:nvSpPr>
        <p:spPr/>
        <p:txBody>
          <a:bodyPr/>
          <a:lstStyle/>
          <a:p>
            <a:r>
              <a:rPr lang="en-US" u="sng" dirty="0"/>
              <a:t>Interventions to utilize:</a:t>
            </a:r>
          </a:p>
          <a:p>
            <a:r>
              <a:rPr lang="en-US" dirty="0"/>
              <a:t>Encourage </a:t>
            </a:r>
          </a:p>
          <a:p>
            <a:r>
              <a:rPr lang="en-US" dirty="0"/>
              <a:t>Increase sense of capable by honoring efforts</a:t>
            </a:r>
          </a:p>
          <a:p>
            <a:r>
              <a:rPr lang="en-US" dirty="0"/>
              <a:t>Goal making</a:t>
            </a:r>
          </a:p>
          <a:p>
            <a:r>
              <a:rPr lang="en-US" dirty="0"/>
              <a:t>Mastery building</a:t>
            </a:r>
          </a:p>
          <a:p>
            <a:r>
              <a:rPr lang="en-US" dirty="0"/>
              <a:t>Highlight accomplishments - recognize successes and strengths!</a:t>
            </a:r>
          </a:p>
          <a:p>
            <a:r>
              <a:rPr lang="en-US" dirty="0"/>
              <a:t>Teach students about the brain</a:t>
            </a:r>
          </a:p>
          <a:p>
            <a:endParaRPr lang="en-US" dirty="0"/>
          </a:p>
          <a:p>
            <a:endParaRPr lang="en-US" dirty="0"/>
          </a:p>
        </p:txBody>
      </p:sp>
      <p:pic>
        <p:nvPicPr>
          <p:cNvPr id="7170" name="Picture 2" descr="Image result for efficacy quot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270" y="1341974"/>
            <a:ext cx="6362029" cy="4221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9086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Turn – pair - share</a:t>
            </a:r>
          </a:p>
        </p:txBody>
      </p:sp>
      <p:sp>
        <p:nvSpPr>
          <p:cNvPr id="6" name="Content Placeholder 5"/>
          <p:cNvSpPr>
            <a:spLocks noGrp="1"/>
          </p:cNvSpPr>
          <p:nvPr>
            <p:ph idx="1"/>
          </p:nvPr>
        </p:nvSpPr>
        <p:spPr>
          <a:xfrm>
            <a:off x="1251678" y="2073500"/>
            <a:ext cx="4307390" cy="4533362"/>
          </a:xfrm>
        </p:spPr>
        <p:txBody>
          <a:bodyPr>
            <a:normAutofit/>
          </a:bodyPr>
          <a:lstStyle/>
          <a:p>
            <a:pPr marL="0" indent="0">
              <a:buNone/>
            </a:pPr>
            <a:r>
              <a:rPr lang="en-US" sz="3200" dirty="0"/>
              <a:t>Identify1-2 interventions you can utilize in your classroom or within relationships to create a sense of efficacy for kids.</a:t>
            </a:r>
          </a:p>
        </p:txBody>
      </p:sp>
      <p:pic>
        <p:nvPicPr>
          <p:cNvPr id="2" name="Picture 1"/>
          <p:cNvPicPr>
            <a:picLocks noChangeAspect="1"/>
          </p:cNvPicPr>
          <p:nvPr/>
        </p:nvPicPr>
        <p:blipFill>
          <a:blip r:embed="rId2"/>
          <a:stretch>
            <a:fillRect/>
          </a:stretch>
        </p:blipFill>
        <p:spPr>
          <a:xfrm>
            <a:off x="6232251" y="1719042"/>
            <a:ext cx="5400612" cy="3774260"/>
          </a:xfrm>
          <a:prstGeom prst="rect">
            <a:avLst/>
          </a:prstGeom>
        </p:spPr>
      </p:pic>
    </p:spTree>
    <p:extLst>
      <p:ext uri="{BB962C8B-B14F-4D97-AF65-F5344CB8AC3E}">
        <p14:creationId xmlns:p14="http://schemas.microsoft.com/office/powerpoint/2010/main" val="36641383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Emotional Learning</a:t>
            </a:r>
          </a:p>
        </p:txBody>
      </p:sp>
    </p:spTree>
    <p:extLst>
      <p:ext uri="{BB962C8B-B14F-4D97-AF65-F5344CB8AC3E}">
        <p14:creationId xmlns:p14="http://schemas.microsoft.com/office/powerpoint/2010/main" val="31199257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37643" y="150306"/>
            <a:ext cx="8356768" cy="6630235"/>
          </a:xfrm>
          <a:prstGeom prst="rect">
            <a:avLst/>
          </a:prstGeom>
        </p:spPr>
      </p:pic>
    </p:spTree>
    <p:extLst>
      <p:ext uri="{BB962C8B-B14F-4D97-AF65-F5344CB8AC3E}">
        <p14:creationId xmlns:p14="http://schemas.microsoft.com/office/powerpoint/2010/main" val="1485484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Relationships</a:t>
            </a:r>
          </a:p>
        </p:txBody>
      </p:sp>
    </p:spTree>
    <p:extLst>
      <p:ext uri="{BB962C8B-B14F-4D97-AF65-F5344CB8AC3E}">
        <p14:creationId xmlns:p14="http://schemas.microsoft.com/office/powerpoint/2010/main" val="11604513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Enhance</a:t>
            </a:r>
          </a:p>
        </p:txBody>
      </p:sp>
    </p:spTree>
    <p:extLst>
      <p:ext uri="{BB962C8B-B14F-4D97-AF65-F5344CB8AC3E}">
        <p14:creationId xmlns:p14="http://schemas.microsoft.com/office/powerpoint/2010/main" val="3031871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siegel healthy mind plat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8890" y="171713"/>
            <a:ext cx="6362700" cy="63722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664505" y="6063175"/>
            <a:ext cx="2152357" cy="646331"/>
          </a:xfrm>
          <a:prstGeom prst="rect">
            <a:avLst/>
          </a:prstGeom>
          <a:noFill/>
        </p:spPr>
        <p:txBody>
          <a:bodyPr wrap="square" rtlCol="0">
            <a:spAutoFit/>
          </a:bodyPr>
          <a:lstStyle/>
          <a:p>
            <a:r>
              <a:rPr lang="en-US" dirty="0"/>
              <a:t>Dr. Siegel: Healthy Mind Platter</a:t>
            </a:r>
          </a:p>
        </p:txBody>
      </p:sp>
    </p:spTree>
    <p:extLst>
      <p:ext uri="{BB962C8B-B14F-4D97-AF65-F5344CB8AC3E}">
        <p14:creationId xmlns:p14="http://schemas.microsoft.com/office/powerpoint/2010/main" val="37609794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95321"/>
            <a:ext cx="8229600" cy="1143000"/>
          </a:xfrm>
        </p:spPr>
        <p:txBody>
          <a:bodyPr/>
          <a:lstStyle/>
          <a:p>
            <a:r>
              <a:rPr lang="en-US" b="1" u="sng" dirty="0"/>
              <a:t>The good news - REPETITION</a:t>
            </a:r>
          </a:p>
        </p:txBody>
      </p:sp>
      <p:sp>
        <p:nvSpPr>
          <p:cNvPr id="3" name="Content Placeholder 2"/>
          <p:cNvSpPr>
            <a:spLocks noGrp="1"/>
          </p:cNvSpPr>
          <p:nvPr>
            <p:ph idx="1"/>
          </p:nvPr>
        </p:nvSpPr>
        <p:spPr>
          <a:xfrm>
            <a:off x="1916102" y="1932250"/>
            <a:ext cx="8686800" cy="3276600"/>
          </a:xfrm>
        </p:spPr>
        <p:txBody>
          <a:bodyPr>
            <a:noAutofit/>
          </a:bodyPr>
          <a:lstStyle/>
          <a:p>
            <a:pPr>
              <a:buNone/>
            </a:pPr>
            <a:r>
              <a:rPr lang="en-US" sz="2800" dirty="0"/>
              <a:t>The number of times an intervention must be repeated can be frustratingly high. However, REMEMBER – parts of the brain can’t be changed unless they are activated. </a:t>
            </a:r>
            <a:r>
              <a:rPr lang="en-US" sz="2800" b="1" i="1" dirty="0">
                <a:solidFill>
                  <a:srgbClr val="FF0000"/>
                </a:solidFill>
              </a:rPr>
              <a:t>Sufficient repetition is the only way change will occur. </a:t>
            </a:r>
          </a:p>
          <a:p>
            <a:pPr>
              <a:buNone/>
            </a:pPr>
            <a:endParaRPr lang="en-US" sz="2800" dirty="0"/>
          </a:p>
          <a:p>
            <a:pPr>
              <a:buNone/>
            </a:pPr>
            <a:r>
              <a:rPr lang="en-US" sz="2800" dirty="0"/>
              <a:t>The process is long and requires </a:t>
            </a:r>
            <a:r>
              <a:rPr lang="en-US" sz="2800" b="1" dirty="0">
                <a:solidFill>
                  <a:schemeClr val="accent5"/>
                </a:solidFill>
              </a:rPr>
              <a:t>PATIENCE</a:t>
            </a:r>
            <a:r>
              <a:rPr lang="en-US" sz="2800" b="1" dirty="0"/>
              <a:t>.</a:t>
            </a:r>
          </a:p>
        </p:txBody>
      </p:sp>
    </p:spTree>
    <p:extLst>
      <p:ext uri="{BB962C8B-B14F-4D97-AF65-F5344CB8AC3E}">
        <p14:creationId xmlns:p14="http://schemas.microsoft.com/office/powerpoint/2010/main" val="965169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Karate Kid – Wax on Wax off</a:t>
            </a:r>
          </a:p>
        </p:txBody>
      </p:sp>
      <p:pic>
        <p:nvPicPr>
          <p:cNvPr id="4" name="Content Placeholder 3" descr="article-1279213486350-0A7441E5000005DC-176257_304x456.jpg"/>
          <p:cNvPicPr>
            <a:picLocks noGrp="1" noChangeAspect="1"/>
          </p:cNvPicPr>
          <p:nvPr>
            <p:ph idx="1"/>
          </p:nvPr>
        </p:nvPicPr>
        <p:blipFill>
          <a:blip r:embed="rId3"/>
          <a:srcRect l="-86729" r="-86729"/>
          <a:stretch>
            <a:fillRect/>
          </a:stretch>
        </p:blipFill>
        <p:spPr/>
      </p:pic>
    </p:spTree>
    <p:extLst>
      <p:ext uri="{BB962C8B-B14F-4D97-AF65-F5344CB8AC3E}">
        <p14:creationId xmlns:p14="http://schemas.microsoft.com/office/powerpoint/2010/main" val="34760708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6803" y="2628143"/>
            <a:ext cx="8229600" cy="3124202"/>
          </a:xfrm>
        </p:spPr>
        <p:txBody>
          <a:bodyPr>
            <a:normAutofit/>
          </a:bodyPr>
          <a:lstStyle/>
          <a:p>
            <a:r>
              <a:rPr lang="en-US" b="1" dirty="0"/>
              <a:t>Daily Practices for YOU</a:t>
            </a:r>
          </a:p>
        </p:txBody>
      </p:sp>
    </p:spTree>
    <p:extLst>
      <p:ext uri="{BB962C8B-B14F-4D97-AF65-F5344CB8AC3E}">
        <p14:creationId xmlns:p14="http://schemas.microsoft.com/office/powerpoint/2010/main" val="1868146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5184" y="1435690"/>
            <a:ext cx="8229600" cy="988693"/>
          </a:xfrm>
        </p:spPr>
        <p:txBody>
          <a:bodyPr>
            <a:normAutofit fontScale="90000"/>
          </a:bodyPr>
          <a:lstStyle/>
          <a:p>
            <a:r>
              <a:rPr lang="en-US" b="1" dirty="0"/>
              <a:t>Spend Time in Self-Discovery</a:t>
            </a:r>
          </a:p>
        </p:txBody>
      </p:sp>
      <p:pic>
        <p:nvPicPr>
          <p:cNvPr id="2050" name="Picture 2" descr="Image result for tree o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4318" y="2490995"/>
            <a:ext cx="5114443" cy="3268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7411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635" y="1193464"/>
            <a:ext cx="8229600" cy="1143000"/>
          </a:xfrm>
        </p:spPr>
        <p:txBody>
          <a:bodyPr>
            <a:normAutofit/>
          </a:bodyPr>
          <a:lstStyle/>
          <a:p>
            <a:r>
              <a:rPr lang="en-US" b="1" dirty="0"/>
              <a:t>Practice Mindfulness</a:t>
            </a:r>
          </a:p>
        </p:txBody>
      </p:sp>
      <p:pic>
        <p:nvPicPr>
          <p:cNvPr id="2050" name="Picture 2" descr="C:\Users\thotchkin\AppData\Local\Microsoft\Windows\Temporary Internet Files\Content.IE5\YWCW7WM9\08-mindfulnes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4222" y="2433353"/>
            <a:ext cx="5334000" cy="2762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5377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9342" y="702958"/>
            <a:ext cx="9781460" cy="1143000"/>
          </a:xfrm>
        </p:spPr>
        <p:txBody>
          <a:bodyPr>
            <a:normAutofit fontScale="90000"/>
          </a:bodyPr>
          <a:lstStyle/>
          <a:p>
            <a:r>
              <a:rPr lang="en-US" b="1" dirty="0"/>
              <a:t>Practice Compassion and Empathy</a:t>
            </a:r>
          </a:p>
        </p:txBody>
      </p:sp>
      <p:pic>
        <p:nvPicPr>
          <p:cNvPr id="4098" name="Picture 2" descr="C:\Users\thotchkin\AppData\Local\Microsoft\Windows\Temporary Internet Files\Content.IE5\2F676PNL\ABedejkQYxkUBHKFqonaHn4y0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4530" y="2331811"/>
            <a:ext cx="4868354" cy="3294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9380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7257" y="120608"/>
            <a:ext cx="7515036" cy="1143000"/>
          </a:xfrm>
        </p:spPr>
        <p:txBody>
          <a:bodyPr>
            <a:normAutofit fontScale="90000"/>
          </a:bodyPr>
          <a:lstStyle/>
          <a:p>
            <a:pPr algn="ctr"/>
            <a:r>
              <a:rPr lang="en-US" dirty="0"/>
              <a:t>Practice Gratitude, Humility and Altruism</a:t>
            </a:r>
          </a:p>
        </p:txBody>
      </p:sp>
      <p:pic>
        <p:nvPicPr>
          <p:cNvPr id="2053" name="Picture 5" descr="C:\Users\thotchkin\AppData\Local\Microsoft\Windows\Temporary Internet Files\Content.IE5\85KSMSM9\be_thankful_t_nv[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3048" y="1940324"/>
            <a:ext cx="57150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554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009" y="1022897"/>
            <a:ext cx="11408804" cy="1143000"/>
          </a:xfrm>
        </p:spPr>
        <p:txBody>
          <a:bodyPr>
            <a:normAutofit fontScale="90000"/>
          </a:bodyPr>
          <a:lstStyle/>
          <a:p>
            <a:r>
              <a:rPr lang="en-US" dirty="0"/>
              <a:t>Practice Vulnerability and Authenticity</a:t>
            </a:r>
          </a:p>
        </p:txBody>
      </p:sp>
      <p:pic>
        <p:nvPicPr>
          <p:cNvPr id="3076" name="Picture 4" descr="C:\Users\thotchkin\AppData\Local\Microsoft\Windows\Temporary Internet Files\Content.IE5\2F676PNL\Vulnerabilit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057400"/>
            <a:ext cx="6096000" cy="400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770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Foundation</a:t>
            </a:r>
          </a:p>
        </p:txBody>
      </p:sp>
      <p:sp>
        <p:nvSpPr>
          <p:cNvPr id="3" name="Content Placeholder 2"/>
          <p:cNvSpPr>
            <a:spLocks noGrp="1"/>
          </p:cNvSpPr>
          <p:nvPr>
            <p:ph idx="1"/>
          </p:nvPr>
        </p:nvSpPr>
        <p:spPr/>
        <p:txBody>
          <a:bodyPr>
            <a:normAutofit/>
          </a:bodyPr>
          <a:lstStyle/>
          <a:p>
            <a:pPr marL="457200" lvl="1" indent="0">
              <a:buNone/>
            </a:pPr>
            <a:r>
              <a:rPr lang="en-US" sz="3600" dirty="0"/>
              <a:t>The healthy relationships we have with ourselves and others is the foundation required to actualize well-being and resilience. </a:t>
            </a:r>
          </a:p>
          <a:p>
            <a:pPr marL="457200" lvl="1" indent="0">
              <a:buNone/>
            </a:pPr>
            <a:endParaRPr lang="en-US" sz="2400" dirty="0"/>
          </a:p>
        </p:txBody>
      </p:sp>
    </p:spTree>
    <p:extLst>
      <p:ext uri="{BB962C8B-B14F-4D97-AF65-F5344CB8AC3E}">
        <p14:creationId xmlns:p14="http://schemas.microsoft.com/office/powerpoint/2010/main" val="14040082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580158"/>
            <a:ext cx="8839200" cy="817179"/>
          </a:xfrm>
        </p:spPr>
        <p:txBody>
          <a:bodyPr>
            <a:normAutofit fontScale="90000"/>
          </a:bodyPr>
          <a:lstStyle/>
          <a:p>
            <a:pPr algn="ctr"/>
            <a:r>
              <a:rPr lang="en-US" b="1" dirty="0"/>
              <a:t>It Takes a Village &amp; Give Yourself Grace</a:t>
            </a:r>
          </a:p>
        </p:txBody>
      </p:sp>
      <p:sp>
        <p:nvSpPr>
          <p:cNvPr id="6" name="Content Placeholder 2"/>
          <p:cNvSpPr>
            <a:spLocks noGrp="1"/>
          </p:cNvSpPr>
          <p:nvPr>
            <p:ph idx="1"/>
          </p:nvPr>
        </p:nvSpPr>
        <p:spPr>
          <a:xfrm>
            <a:off x="1676400" y="2314260"/>
            <a:ext cx="9144000" cy="1595437"/>
          </a:xfrm>
        </p:spPr>
        <p:txBody>
          <a:bodyPr>
            <a:normAutofit/>
          </a:bodyPr>
          <a:lstStyle/>
          <a:p>
            <a:pPr marL="0" indent="0" algn="ctr">
              <a:buNone/>
            </a:pPr>
            <a:r>
              <a:rPr lang="en-US" dirty="0"/>
              <a:t>Hope springs from knowing we are not alone – find your village.</a:t>
            </a:r>
          </a:p>
          <a:p>
            <a:endParaRPr lang="en-US" dirty="0"/>
          </a:p>
        </p:txBody>
      </p:sp>
      <p:pic>
        <p:nvPicPr>
          <p:cNvPr id="15362" name="Picture 2" descr="C:\Users\thotchkin\AppData\Local\Microsoft\Windows\Temporary Internet Files\Content.IE5\HEOGYCVS\people_connecte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3954" y="3275590"/>
            <a:ext cx="5446399" cy="2798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2181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3186" y="751403"/>
            <a:ext cx="8229600" cy="1143000"/>
          </a:xfrm>
        </p:spPr>
        <p:txBody>
          <a:bodyPr>
            <a:normAutofit fontScale="90000"/>
          </a:bodyPr>
          <a:lstStyle/>
          <a:p>
            <a:r>
              <a:rPr lang="en-US" b="1" dirty="0"/>
              <a:t>Develop a Self-Care Strategy</a:t>
            </a:r>
          </a:p>
        </p:txBody>
      </p:sp>
      <p:pic>
        <p:nvPicPr>
          <p:cNvPr id="1027" name="Picture 3" descr="C:\Users\thotchkin\AppData\Local\Microsoft\Windows\Temporary Internet Files\Content.IE5\1WP06GMJ\love_yourself-danitashop_TEDWomen_webcas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1309" y="1732416"/>
            <a:ext cx="5638747" cy="4501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5558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733800" y="6440269"/>
            <a:ext cx="5943600" cy="369332"/>
          </a:xfrm>
          <a:prstGeom prst="rect">
            <a:avLst/>
          </a:prstGeom>
          <a:noFill/>
        </p:spPr>
        <p:txBody>
          <a:bodyPr wrap="square" rtlCol="0">
            <a:spAutoFit/>
          </a:bodyPr>
          <a:lstStyle/>
          <a:p>
            <a:r>
              <a:rPr lang="en-US" dirty="0">
                <a:hlinkClick r:id="rId2"/>
              </a:rPr>
              <a:t>https://www.youtube.com/watch?v=A4QuKwfv6Wk</a:t>
            </a:r>
            <a:r>
              <a:rPr lang="en-US" dirty="0"/>
              <a: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3311" y="191869"/>
            <a:ext cx="62484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398276" y="259987"/>
            <a:ext cx="1051891" cy="6247864"/>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10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R</a:t>
            </a:r>
          </a:p>
          <a:p>
            <a:pPr algn="ctr"/>
            <a:r>
              <a:rPr lang="en-US" sz="10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a:t>
            </a:r>
          </a:p>
          <a:p>
            <a:pPr algn="ctr"/>
            <a:r>
              <a:rPr lang="en-US" sz="10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S</a:t>
            </a:r>
          </a:p>
          <a:p>
            <a:pPr algn="ctr"/>
            <a:r>
              <a:rPr lang="en-US" sz="10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E</a:t>
            </a:r>
            <a:endParaRPr lang="en-US" sz="10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 name="Rectangle 4"/>
          <p:cNvSpPr/>
          <p:nvPr/>
        </p:nvSpPr>
        <p:spPr>
          <a:xfrm>
            <a:off x="10272645" y="259987"/>
            <a:ext cx="1051891" cy="6247864"/>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10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R</a:t>
            </a:r>
          </a:p>
          <a:p>
            <a:pPr algn="ctr"/>
            <a:r>
              <a:rPr lang="en-US" sz="10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a:t>
            </a:r>
          </a:p>
          <a:p>
            <a:pPr algn="ctr"/>
            <a:r>
              <a:rPr lang="en-US" sz="10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S</a:t>
            </a:r>
          </a:p>
          <a:p>
            <a:pPr algn="ctr"/>
            <a:r>
              <a:rPr lang="en-US" sz="10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E</a:t>
            </a:r>
            <a:endParaRPr lang="en-US" sz="10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7539412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9109" y="388570"/>
            <a:ext cx="8229600" cy="1143000"/>
          </a:xfrm>
        </p:spPr>
        <p:txBody>
          <a:bodyPr/>
          <a:lstStyle/>
          <a:p>
            <a:r>
              <a:rPr lang="en-US" b="1" dirty="0"/>
              <a:t>References and Resources</a:t>
            </a:r>
          </a:p>
        </p:txBody>
      </p:sp>
      <p:sp>
        <p:nvSpPr>
          <p:cNvPr id="3" name="Content Placeholder 2"/>
          <p:cNvSpPr>
            <a:spLocks noGrp="1"/>
          </p:cNvSpPr>
          <p:nvPr>
            <p:ph sz="quarter" idx="1"/>
          </p:nvPr>
        </p:nvSpPr>
        <p:spPr>
          <a:xfrm>
            <a:off x="1905000" y="1344350"/>
            <a:ext cx="8229600" cy="5437451"/>
          </a:xfrm>
        </p:spPr>
        <p:txBody>
          <a:bodyPr>
            <a:normAutofit/>
          </a:bodyPr>
          <a:lstStyle/>
          <a:p>
            <a:r>
              <a:rPr lang="en-US" dirty="0"/>
              <a:t>EMDR and Beyond</a:t>
            </a:r>
          </a:p>
          <a:p>
            <a:r>
              <a:rPr lang="en-US" dirty="0"/>
              <a:t>TLC – Trauma Loss in Children &amp; Starr Global Network</a:t>
            </a:r>
          </a:p>
          <a:p>
            <a:r>
              <a:rPr lang="en-US" dirty="0"/>
              <a:t>Heather Forbes – Help for Billy</a:t>
            </a:r>
          </a:p>
          <a:p>
            <a:r>
              <a:rPr lang="en-US" dirty="0"/>
              <a:t>ACES 360</a:t>
            </a:r>
          </a:p>
          <a:p>
            <a:r>
              <a:rPr lang="en-US" dirty="0"/>
              <a:t>Adlerian Play Therapy; Dr. Terry Kottman</a:t>
            </a:r>
          </a:p>
          <a:p>
            <a:r>
              <a:rPr lang="en-US" dirty="0"/>
              <a:t>CASEL</a:t>
            </a:r>
          </a:p>
          <a:p>
            <a:r>
              <a:rPr lang="en-US" dirty="0"/>
              <a:t>Dr. Dan Siegel</a:t>
            </a:r>
          </a:p>
          <a:p>
            <a:pPr lvl="1"/>
            <a:r>
              <a:rPr lang="en-US" dirty="0"/>
              <a:t>Parenting From the Inside Out</a:t>
            </a:r>
          </a:p>
          <a:p>
            <a:pPr lvl="1"/>
            <a:r>
              <a:rPr lang="en-US" dirty="0"/>
              <a:t>The Whole Brain Child</a:t>
            </a:r>
          </a:p>
          <a:p>
            <a:pPr lvl="1"/>
            <a:r>
              <a:rPr lang="en-US" dirty="0"/>
              <a:t>Mindsight</a:t>
            </a:r>
          </a:p>
          <a:p>
            <a:pPr lvl="1"/>
            <a:r>
              <a:rPr lang="en-US" dirty="0"/>
              <a:t>No Drama Discipline</a:t>
            </a:r>
          </a:p>
          <a:p>
            <a:pPr lvl="1"/>
            <a:endParaRPr lang="en-US" dirty="0"/>
          </a:p>
          <a:p>
            <a:pPr marL="274320" lvl="1" indent="0">
              <a:buNone/>
            </a:pPr>
            <a:endParaRPr lang="en-US" dirty="0"/>
          </a:p>
        </p:txBody>
      </p:sp>
    </p:spTree>
    <p:extLst>
      <p:ext uri="{BB962C8B-B14F-4D97-AF65-F5344CB8AC3E}">
        <p14:creationId xmlns:p14="http://schemas.microsoft.com/office/powerpoint/2010/main" val="762988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Starts with a belief…</a:t>
            </a:r>
          </a:p>
        </p:txBody>
      </p:sp>
      <p:sp>
        <p:nvSpPr>
          <p:cNvPr id="3" name="Content Placeholder 2"/>
          <p:cNvSpPr>
            <a:spLocks noGrp="1"/>
          </p:cNvSpPr>
          <p:nvPr>
            <p:ph idx="1"/>
          </p:nvPr>
        </p:nvSpPr>
        <p:spPr/>
        <p:txBody>
          <a:bodyPr>
            <a:normAutofit/>
          </a:bodyPr>
          <a:lstStyle/>
          <a:p>
            <a:pPr lvl="1"/>
            <a:r>
              <a:rPr lang="en-US" sz="3600" dirty="0"/>
              <a:t>That there is no such thing as a bad kid.</a:t>
            </a:r>
          </a:p>
          <a:p>
            <a:pPr lvl="1"/>
            <a:r>
              <a:rPr lang="en-US" sz="3600" dirty="0"/>
              <a:t>All behavior communicates a need.</a:t>
            </a:r>
          </a:p>
          <a:p>
            <a:pPr lvl="1"/>
            <a:r>
              <a:rPr lang="en-US" sz="3600" dirty="0"/>
              <a:t>Everyone has greatness inside of them.</a:t>
            </a:r>
          </a:p>
          <a:p>
            <a:pPr marL="457200" lvl="1" indent="0">
              <a:buNone/>
            </a:pPr>
            <a:endParaRPr lang="en-US" sz="2400" dirty="0"/>
          </a:p>
        </p:txBody>
      </p:sp>
    </p:spTree>
    <p:extLst>
      <p:ext uri="{BB962C8B-B14F-4D97-AF65-F5344CB8AC3E}">
        <p14:creationId xmlns:p14="http://schemas.microsoft.com/office/powerpoint/2010/main" val="1229199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6544" y="609096"/>
            <a:ext cx="8229600" cy="1066800"/>
          </a:xfrm>
        </p:spPr>
        <p:txBody>
          <a:bodyPr>
            <a:normAutofit/>
          </a:bodyPr>
          <a:lstStyle/>
          <a:p>
            <a:pPr marL="0" indent="0">
              <a:buNone/>
            </a:pPr>
            <a:r>
              <a:rPr lang="en-US" sz="5000" dirty="0"/>
              <a:t>Let’s color together!!</a:t>
            </a:r>
          </a:p>
        </p:txBody>
      </p:sp>
      <p:pic>
        <p:nvPicPr>
          <p:cNvPr id="1026" name="Picture 2" descr="C:\Users\thotchkin\AppData\Local\Microsoft\Windows\Temporary Internet Files\Content.IE5\1WP06GMJ\CRAYON_BOX[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1344" y="1918121"/>
            <a:ext cx="3736827" cy="46420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46226" y="4473526"/>
            <a:ext cx="3367062" cy="646331"/>
          </a:xfrm>
          <a:prstGeom prst="rect">
            <a:avLst/>
          </a:prstGeom>
          <a:noFill/>
        </p:spPr>
        <p:txBody>
          <a:bodyPr wrap="square" rtlCol="0">
            <a:spAutoFit/>
          </a:bodyPr>
          <a:lstStyle/>
          <a:p>
            <a:r>
              <a:rPr lang="en-US" dirty="0">
                <a:hlinkClick r:id="rId3"/>
              </a:rPr>
              <a:t>https://www.youtube.com/watch?v=LmVWOe1ky8s</a:t>
            </a:r>
            <a:endParaRPr lang="en-US" dirty="0"/>
          </a:p>
        </p:txBody>
      </p:sp>
    </p:spTree>
    <p:extLst>
      <p:ext uri="{BB962C8B-B14F-4D97-AF65-F5344CB8AC3E}">
        <p14:creationId xmlns:p14="http://schemas.microsoft.com/office/powerpoint/2010/main" val="3281231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Private logic</a:t>
            </a:r>
          </a:p>
        </p:txBody>
      </p:sp>
      <p:sp>
        <p:nvSpPr>
          <p:cNvPr id="3" name="Content Placeholder 2"/>
          <p:cNvSpPr>
            <a:spLocks noGrp="1"/>
          </p:cNvSpPr>
          <p:nvPr>
            <p:ph idx="1"/>
          </p:nvPr>
        </p:nvSpPr>
        <p:spPr/>
        <p:txBody>
          <a:bodyPr>
            <a:normAutofit/>
          </a:bodyPr>
          <a:lstStyle/>
          <a:p>
            <a:pPr lvl="1"/>
            <a:r>
              <a:rPr lang="en-US" sz="3600" dirty="0"/>
              <a:t>External messages and experiences become our internal realities.</a:t>
            </a:r>
          </a:p>
          <a:p>
            <a:pPr lvl="1"/>
            <a:r>
              <a:rPr lang="en-US" sz="3600" dirty="0"/>
              <a:t>We learn patterns based on our environment.</a:t>
            </a:r>
          </a:p>
          <a:p>
            <a:pPr lvl="1"/>
            <a:r>
              <a:rPr lang="en-US" sz="3600" dirty="0"/>
              <a:t>How we see our self, others, and the world around us.</a:t>
            </a:r>
          </a:p>
          <a:p>
            <a:pPr marL="457200" lvl="1" indent="0">
              <a:buNone/>
            </a:pPr>
            <a:endParaRPr lang="en-US" sz="2400" dirty="0"/>
          </a:p>
        </p:txBody>
      </p:sp>
    </p:spTree>
    <p:extLst>
      <p:ext uri="{BB962C8B-B14F-4D97-AF65-F5344CB8AC3E}">
        <p14:creationId xmlns:p14="http://schemas.microsoft.com/office/powerpoint/2010/main" val="735847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YOU intervention</a:t>
            </a:r>
          </a:p>
        </p:txBody>
      </p:sp>
      <p:sp>
        <p:nvSpPr>
          <p:cNvPr id="3" name="Content Placeholder 2"/>
          <p:cNvSpPr>
            <a:spLocks noGrp="1"/>
          </p:cNvSpPr>
          <p:nvPr>
            <p:ph idx="1"/>
          </p:nvPr>
        </p:nvSpPr>
        <p:spPr>
          <a:xfrm>
            <a:off x="1195408" y="1371601"/>
            <a:ext cx="10178322" cy="3593591"/>
          </a:xfrm>
        </p:spPr>
        <p:txBody>
          <a:bodyPr>
            <a:normAutofit/>
          </a:bodyPr>
          <a:lstStyle/>
          <a:p>
            <a:r>
              <a:rPr lang="en-US" sz="3000" dirty="0"/>
              <a:t>We can help kids build and cultivate well-being and resilience through first developing  an authentic relationship with them, believing in their strengths and potential. </a:t>
            </a:r>
          </a:p>
        </p:txBody>
      </p:sp>
      <p:pic>
        <p:nvPicPr>
          <p:cNvPr id="4" name="Picture 3" descr="C:\Users\thotchkin\AppData\Local\Microsoft\Windows\Temporary Internet Files\IE\SQX42RUX\pick-me-gif-with-text[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07373" y="3231822"/>
            <a:ext cx="4857302" cy="3278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742661"/>
      </p:ext>
    </p:extLst>
  </p:cSld>
  <p:clrMapOvr>
    <a:masterClrMapping/>
  </p:clrMapOvr>
</p:sld>
</file>

<file path=ppt/theme/theme1.xml><?xml version="1.0" encoding="utf-8"?>
<a:theme xmlns:a="http://schemas.openxmlformats.org/drawingml/2006/main" name="Badge">
  <a:themeElements>
    <a:clrScheme name="Custom 1">
      <a:dk1>
        <a:sysClr val="windowText" lastClr="000000"/>
      </a:dk1>
      <a:lt1>
        <a:sysClr val="window" lastClr="FFFFFF"/>
      </a:lt1>
      <a:dk2>
        <a:srgbClr val="303030"/>
      </a:dk2>
      <a:lt2>
        <a:srgbClr val="DEDEE0"/>
      </a:lt2>
      <a:accent1>
        <a:srgbClr val="AD0101"/>
      </a:accent1>
      <a:accent2>
        <a:srgbClr val="303030"/>
      </a:accent2>
      <a:accent3>
        <a:srgbClr val="A4A4A9"/>
      </a:accent3>
      <a:accent4>
        <a:srgbClr val="808DA9"/>
      </a:accent4>
      <a:accent5>
        <a:srgbClr val="424E5B"/>
      </a:accent5>
      <a:accent6>
        <a:srgbClr val="730E00"/>
      </a:accent6>
      <a:hlink>
        <a:srgbClr val="D26900"/>
      </a:hlink>
      <a:folHlink>
        <a:srgbClr val="D89243"/>
      </a:folHlink>
    </a:clrScheme>
    <a:fontScheme name="Badge">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ppt/theme/theme2.xml><?xml version="1.0" encoding="utf-8"?>
<a:theme xmlns:a="http://schemas.openxmlformats.org/drawingml/2006/main" name="1_Badge">
  <a:themeElements>
    <a:clrScheme name="Custom 1">
      <a:dk1>
        <a:sysClr val="windowText" lastClr="000000"/>
      </a:dk1>
      <a:lt1>
        <a:sysClr val="window" lastClr="FFFFFF"/>
      </a:lt1>
      <a:dk2>
        <a:srgbClr val="303030"/>
      </a:dk2>
      <a:lt2>
        <a:srgbClr val="DEDEE0"/>
      </a:lt2>
      <a:accent1>
        <a:srgbClr val="AD0101"/>
      </a:accent1>
      <a:accent2>
        <a:srgbClr val="303030"/>
      </a:accent2>
      <a:accent3>
        <a:srgbClr val="A4A4A9"/>
      </a:accent3>
      <a:accent4>
        <a:srgbClr val="808DA9"/>
      </a:accent4>
      <a:accent5>
        <a:srgbClr val="424E5B"/>
      </a:accent5>
      <a:accent6>
        <a:srgbClr val="730E00"/>
      </a:accent6>
      <a:hlink>
        <a:srgbClr val="D26900"/>
      </a:hlink>
      <a:folHlink>
        <a:srgbClr val="D89243"/>
      </a:folHlink>
    </a:clrScheme>
    <a:fontScheme name="Badge">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TotalTime>
  <Words>1671</Words>
  <Application>Microsoft Macintosh PowerPoint</Application>
  <PresentationFormat>Widescreen</PresentationFormat>
  <Paragraphs>205</Paragraphs>
  <Slides>53</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53</vt:i4>
      </vt:variant>
    </vt:vector>
  </HeadingPairs>
  <TitlesOfParts>
    <vt:vector size="60" baseType="lpstr">
      <vt:lpstr>Arial</vt:lpstr>
      <vt:lpstr>Calibri</vt:lpstr>
      <vt:lpstr>Century Gothic</vt:lpstr>
      <vt:lpstr>Gill Sans MT</vt:lpstr>
      <vt:lpstr>Impact</vt:lpstr>
      <vt:lpstr>Badge</vt:lpstr>
      <vt:lpstr>1_Badge</vt:lpstr>
      <vt:lpstr>RISe: Well-being &amp; Resilience</vt:lpstr>
      <vt:lpstr>Foundational Concept</vt:lpstr>
      <vt:lpstr>Relationships Indicators of well-being Social Emotional learning Enhance</vt:lpstr>
      <vt:lpstr>Relationships</vt:lpstr>
      <vt:lpstr> Foundation</vt:lpstr>
      <vt:lpstr> Starts with a belief…</vt:lpstr>
      <vt:lpstr>PowerPoint Presentation</vt:lpstr>
      <vt:lpstr> Private logic</vt:lpstr>
      <vt:lpstr>The YOU intervention</vt:lpstr>
      <vt:lpstr>PowerPoint Presentation</vt:lpstr>
      <vt:lpstr>Assessing yourself –   Importance</vt:lpstr>
      <vt:lpstr>Assessing yourself –   The power of vulnerability</vt:lpstr>
      <vt:lpstr>Assessing yourself –  Assessment tools</vt:lpstr>
      <vt:lpstr>The pathway to better relationships…</vt:lpstr>
      <vt:lpstr>Foster resilience with the brain in mind</vt:lpstr>
      <vt:lpstr>Let’s Speak the Same Language</vt:lpstr>
      <vt:lpstr>PowerPoint Presentation</vt:lpstr>
      <vt:lpstr>PowerPoint Presentation</vt:lpstr>
      <vt:lpstr>PowerPoint Presentation</vt:lpstr>
      <vt:lpstr>Healing through relationships…</vt:lpstr>
      <vt:lpstr>Indicators of Well-being</vt:lpstr>
      <vt:lpstr> Indicators of Well-being</vt:lpstr>
      <vt:lpstr>SAFETY</vt:lpstr>
      <vt:lpstr>Stressed brains can’t learn!</vt:lpstr>
      <vt:lpstr>Creating Safety in the classroom</vt:lpstr>
      <vt:lpstr>Turn – pair - share</vt:lpstr>
      <vt:lpstr>Connection/ Belonging</vt:lpstr>
      <vt:lpstr>Sweet caroline</vt:lpstr>
      <vt:lpstr>Creating connection and belonging in the classroom</vt:lpstr>
      <vt:lpstr>Turn – pair - share</vt:lpstr>
      <vt:lpstr>Meaning/ purpose</vt:lpstr>
      <vt:lpstr>The impact of purpose and meaning</vt:lpstr>
      <vt:lpstr>Creating meaning and purpose in the classroom</vt:lpstr>
      <vt:lpstr>Turn – pair - share</vt:lpstr>
      <vt:lpstr>Efficacy</vt:lpstr>
      <vt:lpstr>Creating Efficacy in the classroom</vt:lpstr>
      <vt:lpstr>Turn – pair - share</vt:lpstr>
      <vt:lpstr>Social Emotional Learning</vt:lpstr>
      <vt:lpstr>PowerPoint Presentation</vt:lpstr>
      <vt:lpstr>Enhance</vt:lpstr>
      <vt:lpstr>PowerPoint Presentation</vt:lpstr>
      <vt:lpstr>The good news - REPETITION</vt:lpstr>
      <vt:lpstr>The Karate Kid – Wax on Wax off</vt:lpstr>
      <vt:lpstr>Daily Practices for YOU</vt:lpstr>
      <vt:lpstr>Spend Time in Self-Discovery</vt:lpstr>
      <vt:lpstr>Practice Mindfulness</vt:lpstr>
      <vt:lpstr>Practice Compassion and Empathy</vt:lpstr>
      <vt:lpstr>Practice Gratitude, Humility and Altruism</vt:lpstr>
      <vt:lpstr>Practice Vulnerability and Authenticity</vt:lpstr>
      <vt:lpstr>It Takes a Village &amp; Give Yourself Grace</vt:lpstr>
      <vt:lpstr>Develop a Self-Care Strategy</vt:lpstr>
      <vt:lpstr>PowerPoint Presentation</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RISE: Well-being &amp; resilience</dc:title>
  <dc:creator>Tonya Hotchkin</dc:creator>
  <cp:lastModifiedBy>Microsoft Office User</cp:lastModifiedBy>
  <cp:revision>15</cp:revision>
  <dcterms:created xsi:type="dcterms:W3CDTF">2019-10-08T03:24:44Z</dcterms:created>
  <dcterms:modified xsi:type="dcterms:W3CDTF">2019-10-09T20:36:33Z</dcterms:modified>
</cp:coreProperties>
</file>